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06" r:id="rId1"/>
    <p:sldMasterId id="2147483718" r:id="rId2"/>
  </p:sldMasterIdLst>
  <p:notesMasterIdLst>
    <p:notesMasterId r:id="rId34"/>
  </p:notesMasterIdLst>
  <p:sldIdLst>
    <p:sldId id="256" r:id="rId3"/>
    <p:sldId id="257" r:id="rId4"/>
    <p:sldId id="258" r:id="rId5"/>
    <p:sldId id="281" r:id="rId6"/>
    <p:sldId id="260" r:id="rId7"/>
    <p:sldId id="283" r:id="rId8"/>
    <p:sldId id="282" r:id="rId9"/>
    <p:sldId id="284" r:id="rId10"/>
    <p:sldId id="279" r:id="rId11"/>
    <p:sldId id="280" r:id="rId12"/>
    <p:sldId id="262" r:id="rId13"/>
    <p:sldId id="285" r:id="rId14"/>
    <p:sldId id="261" r:id="rId15"/>
    <p:sldId id="298" r:id="rId16"/>
    <p:sldId id="263" r:id="rId17"/>
    <p:sldId id="289" r:id="rId18"/>
    <p:sldId id="296" r:id="rId19"/>
    <p:sldId id="288" r:id="rId20"/>
    <p:sldId id="290" r:id="rId21"/>
    <p:sldId id="299" r:id="rId22"/>
    <p:sldId id="291" r:id="rId23"/>
    <p:sldId id="292" r:id="rId24"/>
    <p:sldId id="293" r:id="rId25"/>
    <p:sldId id="295" r:id="rId26"/>
    <p:sldId id="287" r:id="rId27"/>
    <p:sldId id="286" r:id="rId28"/>
    <p:sldId id="269" r:id="rId29"/>
    <p:sldId id="301" r:id="rId30"/>
    <p:sldId id="275" r:id="rId31"/>
    <p:sldId id="276" r:id="rId32"/>
    <p:sldId id="300" r:id="rId33"/>
  </p:sldIdLst>
  <p:sldSz cx="12192000" cy="63357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98B971C-261C-4164-8B7D-130D0F9BBAA7}">
          <p14:sldIdLst>
            <p14:sldId id="256"/>
            <p14:sldId id="257"/>
            <p14:sldId id="258"/>
            <p14:sldId id="281"/>
            <p14:sldId id="260"/>
            <p14:sldId id="283"/>
            <p14:sldId id="282"/>
            <p14:sldId id="284"/>
            <p14:sldId id="279"/>
            <p14:sldId id="280"/>
            <p14:sldId id="262"/>
            <p14:sldId id="285"/>
            <p14:sldId id="261"/>
            <p14:sldId id="298"/>
            <p14:sldId id="263"/>
            <p14:sldId id="289"/>
            <p14:sldId id="296"/>
            <p14:sldId id="288"/>
            <p14:sldId id="290"/>
            <p14:sldId id="299"/>
            <p14:sldId id="291"/>
            <p14:sldId id="292"/>
            <p14:sldId id="293"/>
            <p14:sldId id="295"/>
            <p14:sldId id="287"/>
            <p14:sldId id="286"/>
            <p14:sldId id="269"/>
            <p14:sldId id="301"/>
            <p14:sldId id="275"/>
            <p14:sldId id="276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67636" autoAdjust="0"/>
  </p:normalViewPr>
  <p:slideViewPr>
    <p:cSldViewPr snapToGrid="0">
      <p:cViewPr varScale="1">
        <p:scale>
          <a:sx n="53" d="100"/>
          <a:sy n="53" d="100"/>
        </p:scale>
        <p:origin x="144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7B769-612B-4B3F-9C87-50144B6520A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1143000"/>
            <a:ext cx="5937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26821-318E-4D38-801B-8EB6F79ED15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5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6821-318E-4D38-801B-8EB6F79ED155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39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6821-318E-4D38-801B-8EB6F79ED1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6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6821-318E-4D38-801B-8EB6F79ED1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9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6821-318E-4D38-801B-8EB6F79ED1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57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6821-318E-4D38-801B-8EB6F79ED1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17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6821-318E-4D38-801B-8EB6F79ED1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01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6821-318E-4D38-801B-8EB6F79ED1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44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6821-318E-4D38-801B-8EB6F79ED1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7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A3999-AF35-4C08-A472-86EA89BF05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56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6821-318E-4D38-801B-8EB6F79ED1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2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A3999-AF35-4C08-A472-86EA89BF05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33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6821-318E-4D38-801B-8EB6F79ED1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51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6821-318E-4D38-801B-8EB6F79ED1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79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6821-318E-4D38-801B-8EB6F79ED1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37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6821-318E-4D38-801B-8EB6F79ED1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47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6821-318E-4D38-801B-8EB6F79ED1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09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6821-318E-4D38-801B-8EB6F79ED1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32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60375" y="1143000"/>
            <a:ext cx="593725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ADB0D-3714-454F-80B5-86BBB5A41B7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85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6821-318E-4D38-801B-8EB6F79ED1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4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6821-318E-4D38-801B-8EB6F79ED1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98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26821-318E-4D38-801B-8EB6F79ED1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61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6821-318E-4D38-801B-8EB6F79ED1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02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6821-318E-4D38-801B-8EB6F79ED1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6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A3999-AF35-4C08-A472-86EA89BF05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35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6821-318E-4D38-801B-8EB6F79ED1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8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52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3" y="3315"/>
            <a:ext cx="10216343" cy="82060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7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0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081638" y="5868249"/>
            <a:ext cx="3002509" cy="338137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#</a:t>
            </a:r>
            <a:fld id="{592AA391-6092-4A23-8AE5-2F5682F99C6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5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AA391-6092-4A23-8AE5-2F5682F99C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8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AA391-6092-4A23-8AE5-2F5682F99C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0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63" b="1"/>
            </a:lvl1pPr>
          </a:lstStyle>
          <a:p>
            <a:fld id="{F5D6E955-890B-4FCD-A3B3-9C02C6C71BB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3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63" b="1"/>
            </a:lvl1pPr>
          </a:lstStyle>
          <a:p>
            <a:fld id="{F5D6E955-890B-4FCD-A3B3-9C02C6C71BB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8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63" b="1"/>
            </a:lvl1pPr>
          </a:lstStyle>
          <a:p>
            <a:fld id="{F5D6E955-890B-4FCD-A3B3-9C02C6C71BB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88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63" b="1"/>
            </a:lvl1pPr>
          </a:lstStyle>
          <a:p>
            <a:fld id="{F5D6E955-890B-4FCD-A3B3-9C02C6C71BB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63" b="1"/>
            </a:lvl1pPr>
          </a:lstStyle>
          <a:p>
            <a:fld id="{F5D6E955-890B-4FCD-A3B3-9C02C6C71BB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0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2001"/>
            <a:ext cx="3001108" cy="177172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07982" y="0"/>
            <a:ext cx="1537126" cy="477023"/>
          </a:xfrm>
          <a:prstGeom prst="rect">
            <a:avLst/>
          </a:prstGeom>
        </p:spPr>
      </p:pic>
      <p:grpSp>
        <p:nvGrpSpPr>
          <p:cNvPr id="20" name="Groupe 19"/>
          <p:cNvGrpSpPr/>
          <p:nvPr userDrawn="1"/>
        </p:nvGrpSpPr>
        <p:grpSpPr>
          <a:xfrm>
            <a:off x="3001108" y="4882266"/>
            <a:ext cx="6289591" cy="1025697"/>
            <a:chOff x="3160504" y="4185287"/>
            <a:chExt cx="6289591" cy="1110251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0329" y="4185287"/>
              <a:ext cx="1065468" cy="510537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403" y="4185288"/>
              <a:ext cx="791356" cy="432000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87" y="4863538"/>
              <a:ext cx="1735713" cy="432000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63649" y="4185288"/>
              <a:ext cx="586446" cy="432000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902" y="4863538"/>
              <a:ext cx="1004727" cy="4320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897" y="4863538"/>
              <a:ext cx="432000" cy="432000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716" y="4185288"/>
              <a:ext cx="1231037" cy="43200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504" y="4227231"/>
              <a:ext cx="1321934" cy="348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201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ftr="0" dt="0"/>
  <p:txStyles>
    <p:titleStyle>
      <a:lvl1pPr algn="l" defTabSz="897666" rtl="0" eaLnBrk="1" latinLnBrk="0" hangingPunct="1">
        <a:lnSpc>
          <a:spcPct val="90000"/>
        </a:lnSpc>
        <a:spcBef>
          <a:spcPct val="0"/>
        </a:spcBef>
        <a:buNone/>
        <a:defRPr sz="3141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4417" indent="-224417" algn="l" defTabSz="897666" rtl="0" eaLnBrk="1" latinLnBrk="0" hangingPunct="1">
        <a:lnSpc>
          <a:spcPct val="90000"/>
        </a:lnSpc>
        <a:spcBef>
          <a:spcPts val="982"/>
        </a:spcBef>
        <a:buFont typeface="Arial" panose="020B0604020202020204" pitchFamily="34" charset="0"/>
        <a:buChar char="•"/>
        <a:defRPr sz="2749" kern="1200">
          <a:solidFill>
            <a:schemeClr val="tx1"/>
          </a:solidFill>
          <a:latin typeface="+mn-lt"/>
          <a:ea typeface="+mn-ea"/>
          <a:cs typeface="+mn-cs"/>
        </a:defRPr>
      </a:lvl1pPr>
      <a:lvl2pPr marL="673250" indent="-224417" algn="l" defTabSz="897666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2356" kern="1200">
          <a:solidFill>
            <a:schemeClr val="tx1"/>
          </a:solidFill>
          <a:latin typeface="+mn-lt"/>
          <a:ea typeface="+mn-ea"/>
          <a:cs typeface="+mn-cs"/>
        </a:defRPr>
      </a:lvl2pPr>
      <a:lvl3pPr marL="1122083" indent="-224417" algn="l" defTabSz="897666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963" kern="1200">
          <a:solidFill>
            <a:schemeClr val="tx1"/>
          </a:solidFill>
          <a:latin typeface="+mn-lt"/>
          <a:ea typeface="+mn-ea"/>
          <a:cs typeface="+mn-cs"/>
        </a:defRPr>
      </a:lvl3pPr>
      <a:lvl4pPr marL="1570916" indent="-224417" algn="l" defTabSz="897666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67" kern="1200">
          <a:solidFill>
            <a:schemeClr val="tx1"/>
          </a:solidFill>
          <a:latin typeface="+mn-lt"/>
          <a:ea typeface="+mn-ea"/>
          <a:cs typeface="+mn-cs"/>
        </a:defRPr>
      </a:lvl4pPr>
      <a:lvl5pPr marL="2019750" indent="-224417" algn="l" defTabSz="897666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67" kern="1200">
          <a:solidFill>
            <a:schemeClr val="tx1"/>
          </a:solidFill>
          <a:latin typeface="+mn-lt"/>
          <a:ea typeface="+mn-ea"/>
          <a:cs typeface="+mn-cs"/>
        </a:defRPr>
      </a:lvl5pPr>
      <a:lvl6pPr marL="2468583" indent="-224417" algn="l" defTabSz="897666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67" kern="1200">
          <a:solidFill>
            <a:schemeClr val="tx1"/>
          </a:solidFill>
          <a:latin typeface="+mn-lt"/>
          <a:ea typeface="+mn-ea"/>
          <a:cs typeface="+mn-cs"/>
        </a:defRPr>
      </a:lvl6pPr>
      <a:lvl7pPr marL="2917416" indent="-224417" algn="l" defTabSz="897666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67" kern="1200">
          <a:solidFill>
            <a:schemeClr val="tx1"/>
          </a:solidFill>
          <a:latin typeface="+mn-lt"/>
          <a:ea typeface="+mn-ea"/>
          <a:cs typeface="+mn-cs"/>
        </a:defRPr>
      </a:lvl7pPr>
      <a:lvl8pPr marL="3366249" indent="-224417" algn="l" defTabSz="897666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67" kern="1200">
          <a:solidFill>
            <a:schemeClr val="tx1"/>
          </a:solidFill>
          <a:latin typeface="+mn-lt"/>
          <a:ea typeface="+mn-ea"/>
          <a:cs typeface="+mn-cs"/>
        </a:defRPr>
      </a:lvl8pPr>
      <a:lvl9pPr marL="3815083" indent="-224417" algn="l" defTabSz="897666" rtl="0" eaLnBrk="1" latinLnBrk="0" hangingPunct="1">
        <a:lnSpc>
          <a:spcPct val="90000"/>
        </a:lnSpc>
        <a:spcBef>
          <a:spcPts val="491"/>
        </a:spcBef>
        <a:buFont typeface="Arial" panose="020B0604020202020204" pitchFamily="34" charset="0"/>
        <a:buChar char="•"/>
        <a:defRPr sz="17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7666" rtl="0" eaLnBrk="1" latinLnBrk="0" hangingPunct="1">
        <a:defRPr sz="1767" kern="1200">
          <a:solidFill>
            <a:schemeClr val="tx1"/>
          </a:solidFill>
          <a:latin typeface="+mn-lt"/>
          <a:ea typeface="+mn-ea"/>
          <a:cs typeface="+mn-cs"/>
        </a:defRPr>
      </a:lvl1pPr>
      <a:lvl2pPr marL="448833" algn="l" defTabSz="897666" rtl="0" eaLnBrk="1" latinLnBrk="0" hangingPunct="1">
        <a:defRPr sz="1767" kern="1200">
          <a:solidFill>
            <a:schemeClr val="tx1"/>
          </a:solidFill>
          <a:latin typeface="+mn-lt"/>
          <a:ea typeface="+mn-ea"/>
          <a:cs typeface="+mn-cs"/>
        </a:defRPr>
      </a:lvl2pPr>
      <a:lvl3pPr marL="897666" algn="l" defTabSz="897666" rtl="0" eaLnBrk="1" latinLnBrk="0" hangingPunct="1">
        <a:defRPr sz="1767" kern="1200">
          <a:solidFill>
            <a:schemeClr val="tx1"/>
          </a:solidFill>
          <a:latin typeface="+mn-lt"/>
          <a:ea typeface="+mn-ea"/>
          <a:cs typeface="+mn-cs"/>
        </a:defRPr>
      </a:lvl3pPr>
      <a:lvl4pPr marL="1346500" algn="l" defTabSz="897666" rtl="0" eaLnBrk="1" latinLnBrk="0" hangingPunct="1">
        <a:defRPr sz="1767" kern="1200">
          <a:solidFill>
            <a:schemeClr val="tx1"/>
          </a:solidFill>
          <a:latin typeface="+mn-lt"/>
          <a:ea typeface="+mn-ea"/>
          <a:cs typeface="+mn-cs"/>
        </a:defRPr>
      </a:lvl4pPr>
      <a:lvl5pPr marL="1795333" algn="l" defTabSz="897666" rtl="0" eaLnBrk="1" latinLnBrk="0" hangingPunct="1">
        <a:defRPr sz="1767" kern="1200">
          <a:solidFill>
            <a:schemeClr val="tx1"/>
          </a:solidFill>
          <a:latin typeface="+mn-lt"/>
          <a:ea typeface="+mn-ea"/>
          <a:cs typeface="+mn-cs"/>
        </a:defRPr>
      </a:lvl5pPr>
      <a:lvl6pPr marL="2244166" algn="l" defTabSz="897666" rtl="0" eaLnBrk="1" latinLnBrk="0" hangingPunct="1">
        <a:defRPr sz="1767" kern="1200">
          <a:solidFill>
            <a:schemeClr val="tx1"/>
          </a:solidFill>
          <a:latin typeface="+mn-lt"/>
          <a:ea typeface="+mn-ea"/>
          <a:cs typeface="+mn-cs"/>
        </a:defRPr>
      </a:lvl6pPr>
      <a:lvl7pPr marL="2692999" algn="l" defTabSz="897666" rtl="0" eaLnBrk="1" latinLnBrk="0" hangingPunct="1">
        <a:defRPr sz="1767" kern="1200">
          <a:solidFill>
            <a:schemeClr val="tx1"/>
          </a:solidFill>
          <a:latin typeface="+mn-lt"/>
          <a:ea typeface="+mn-ea"/>
          <a:cs typeface="+mn-cs"/>
        </a:defRPr>
      </a:lvl7pPr>
      <a:lvl8pPr marL="3141833" algn="l" defTabSz="897666" rtl="0" eaLnBrk="1" latinLnBrk="0" hangingPunct="1">
        <a:defRPr sz="1767" kern="1200">
          <a:solidFill>
            <a:schemeClr val="tx1"/>
          </a:solidFill>
          <a:latin typeface="+mn-lt"/>
          <a:ea typeface="+mn-ea"/>
          <a:cs typeface="+mn-cs"/>
        </a:defRPr>
      </a:lvl8pPr>
      <a:lvl9pPr marL="3590666" algn="l" defTabSz="897666" rtl="0" eaLnBrk="1" latinLnBrk="0" hangingPunct="1">
        <a:defRPr sz="17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36383" y="5896385"/>
            <a:ext cx="2552344" cy="338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</a:t>
            </a:r>
            <a:fld id="{592AA391-6092-4A23-8AE5-2F5682F99C6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607982" y="0"/>
            <a:ext cx="1537126" cy="47702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111264" y="5801795"/>
            <a:ext cx="1177282" cy="43272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801795"/>
            <a:ext cx="1046285" cy="40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1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32" r:id="rId2"/>
    <p:sldLayoutId id="2147483734" r:id="rId3"/>
    <p:sldLayoutId id="2147483733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yrille.midingoyi@inra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6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9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26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64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jpg"/><Relationship Id="rId9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envsoft.2021.105055" TargetMode="External"/><Relationship Id="rId2" Type="http://schemas.openxmlformats.org/officeDocument/2006/relationships/hyperlink" Target="https://doi.org/10.1093/insilicoplants/diaa007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2.png"/><Relationship Id="rId5" Type="http://schemas.openxmlformats.org/officeDocument/2006/relationships/hyperlink" Target="https://github.com/AgriculturalModelExchangeInitiative/" TargetMode="External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61761"/>
            <a:ext cx="1236181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A3A6"/>
                </a:solidFill>
                <a:ea typeface="+mj-ea"/>
                <a:cs typeface="+mj-cs"/>
              </a:rPr>
              <a:t>Crop2ML: An open-source, multi-language modeling framework for the exchange and reuse of crop model components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157036" y="2851290"/>
            <a:ext cx="404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Cyrille </a:t>
            </a:r>
            <a:r>
              <a:rPr lang="en-US" b="1" dirty="0" smtClean="0"/>
              <a:t>Midingoyi, </a:t>
            </a:r>
            <a:r>
              <a:rPr lang="en-US" b="1" dirty="0"/>
              <a:t>PhD (LEPSE - INRAE)</a:t>
            </a:r>
          </a:p>
          <a:p>
            <a:r>
              <a:rPr lang="en-US" b="1" dirty="0">
                <a:hlinkClick r:id="rId3"/>
              </a:rPr>
              <a:t>Cyrille.midingoyi@inrae.fr</a:t>
            </a:r>
            <a:endParaRPr lang="en-US" b="1" dirty="0"/>
          </a:p>
          <a:p>
            <a:r>
              <a:rPr lang="en-US" b="1" dirty="0"/>
              <a:t>Montpellier, France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-7160" y="3821865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Christophe Pradal, Andreas Enders, Davide Fumagalli, Hélène Raynal, Marcello Donatelli, Ioannis N. Athanasiadis, Cheryl Porter, Gerrit Hoogenboom, Dean Holzworth, Frédérick Garcia, Peter Thorburn, Pierre Martre</a:t>
            </a:r>
          </a:p>
        </p:txBody>
      </p:sp>
    </p:spTree>
    <p:extLst>
      <p:ext uri="{BB962C8B-B14F-4D97-AF65-F5344CB8AC3E}">
        <p14:creationId xmlns:p14="http://schemas.microsoft.com/office/powerpoint/2010/main" val="37663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E955-890B-4FCD-A3B3-9C02C6C71BB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64255" y="0"/>
            <a:ext cx="3656844" cy="536098"/>
          </a:xfrm>
          <a:prstGeom prst="rect">
            <a:avLst/>
          </a:prstGeom>
        </p:spPr>
        <p:txBody>
          <a:bodyPr vert="horz" lIns="84476" tIns="42238" rIns="84476" bIns="42238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Use case</a:t>
            </a:r>
            <a:endParaRPr lang="en-US" sz="27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692999" y="536099"/>
            <a:ext cx="8818800" cy="5671620"/>
            <a:chOff x="1330036" y="580292"/>
            <a:chExt cx="9545782" cy="6139163"/>
          </a:xfrm>
        </p:grpSpPr>
        <p:pic>
          <p:nvPicPr>
            <p:cNvPr id="5" name="Picture 1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0036" y="580292"/>
              <a:ext cx="9545782" cy="61391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3048000" y="649567"/>
              <a:ext cx="3200400" cy="52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3"/>
            </a:p>
          </p:txBody>
        </p:sp>
      </p:grpSp>
      <p:sp>
        <p:nvSpPr>
          <p:cNvPr id="7" name="Rectangle 6"/>
          <p:cNvSpPr/>
          <p:nvPr/>
        </p:nvSpPr>
        <p:spPr>
          <a:xfrm>
            <a:off x="7555134" y="600097"/>
            <a:ext cx="2956666" cy="423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3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51" y="787966"/>
            <a:ext cx="680823" cy="6658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12" y="600097"/>
            <a:ext cx="895510" cy="21336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4437" y="573127"/>
            <a:ext cx="1365125" cy="47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3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AA391-6092-4A23-8AE5-2F5682F99C68}" type="slidenum">
              <a:rPr lang="en-US" smtClean="0"/>
              <a:t>10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3995224" y="1716260"/>
            <a:ext cx="46142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00A3A6"/>
              </a:solidFill>
              <a:ea typeface="+mj-ea"/>
              <a:cs typeface="+mj-cs"/>
            </a:endParaRPr>
          </a:p>
          <a:p>
            <a:pPr algn="ctr"/>
            <a:r>
              <a:rPr lang="en-US" sz="4000" b="1" dirty="0">
                <a:solidFill>
                  <a:srgbClr val="00A3A6"/>
                </a:solidFill>
                <a:ea typeface="+mj-ea"/>
                <a:cs typeface="+mj-cs"/>
              </a:rPr>
              <a:t>Approach</a:t>
            </a:r>
          </a:p>
          <a:p>
            <a:pPr algn="ctr"/>
            <a:endParaRPr lang="en-US" sz="4000" b="1" dirty="0">
              <a:solidFill>
                <a:srgbClr val="00A3A6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87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E955-890B-4FCD-A3B3-9C02C6C71BB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359455" y="1837207"/>
            <a:ext cx="10027685" cy="210602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marL="241978" indent="-241978">
              <a:spcBef>
                <a:spcPts val="554"/>
              </a:spcBef>
              <a:buClr>
                <a:srgbClr val="66C1B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17" dirty="0">
                <a:solidFill>
                  <a:srgbClr val="275662"/>
                </a:solidFill>
              </a:rPr>
              <a:t>Transparent (white-box approach)</a:t>
            </a:r>
          </a:p>
          <a:p>
            <a:pPr marL="241978" indent="-241978">
              <a:spcBef>
                <a:spcPts val="554"/>
              </a:spcBef>
              <a:buClr>
                <a:srgbClr val="66C1B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17" dirty="0">
                <a:solidFill>
                  <a:srgbClr val="275662"/>
                </a:solidFill>
              </a:rPr>
              <a:t>“Free-form” modularity (no careful definition of interfaces)</a:t>
            </a:r>
          </a:p>
          <a:p>
            <a:pPr marL="241978" indent="-241978">
              <a:spcBef>
                <a:spcPts val="554"/>
              </a:spcBef>
              <a:buClr>
                <a:srgbClr val="66C1B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17" dirty="0">
                <a:solidFill>
                  <a:srgbClr val="275662"/>
                </a:solidFill>
              </a:rPr>
              <a:t>Centralized framework to generate platform specific models</a:t>
            </a:r>
          </a:p>
          <a:p>
            <a:pPr marL="241978" indent="-241978">
              <a:spcBef>
                <a:spcPts val="554"/>
              </a:spcBef>
              <a:buClr>
                <a:srgbClr val="66C1B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17" dirty="0">
                <a:solidFill>
                  <a:srgbClr val="275662"/>
                </a:solidFill>
              </a:rPr>
              <a:t>Takes into account existing platforms specificities </a:t>
            </a:r>
          </a:p>
          <a:p>
            <a:pPr marL="241978" indent="-241978">
              <a:spcBef>
                <a:spcPts val="554"/>
              </a:spcBef>
              <a:buClr>
                <a:srgbClr val="66C1B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17" dirty="0">
                <a:solidFill>
                  <a:srgbClr val="275662"/>
                </a:solidFill>
              </a:rPr>
              <a:t>Conform to FAIR principles: Findable, Accessible, Interoperable, Re-usable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25951" y="153727"/>
            <a:ext cx="8013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Provide an efficient approach for model component exchange and reuse between crop modeling platforms: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808" y="3954439"/>
            <a:ext cx="771149" cy="7711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808" y="734768"/>
            <a:ext cx="731699" cy="731224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 rot="5400000">
            <a:off x="10317685" y="3285071"/>
            <a:ext cx="646408" cy="507498"/>
          </a:xfrm>
          <a:prstGeom prst="rightArrow">
            <a:avLst/>
          </a:prstGeom>
          <a:solidFill>
            <a:srgbClr val="66C1BF"/>
          </a:solidFill>
          <a:ln>
            <a:solidFill>
              <a:srgbClr val="66C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4156567"/>
            <a:ext cx="2134188" cy="19955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8800" y="967492"/>
            <a:ext cx="2190132" cy="195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3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A391-6092-4A23-8AE5-2F5682F99C68}" type="slidenum">
              <a:rPr lang="en-US" smtClean="0"/>
              <a:t>12</a:t>
            </a:fld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70" y="620228"/>
            <a:ext cx="8734700" cy="5135477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64254" y="0"/>
            <a:ext cx="1004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Crop2ML generic crop modeling framework</a:t>
            </a:r>
          </a:p>
        </p:txBody>
      </p:sp>
      <p:sp>
        <p:nvSpPr>
          <p:cNvPr id="6" name="Ellipse 5"/>
          <p:cNvSpPr/>
          <p:nvPr/>
        </p:nvSpPr>
        <p:spPr>
          <a:xfrm>
            <a:off x="1274618" y="665020"/>
            <a:ext cx="415637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Ellipse 6"/>
          <p:cNvSpPr/>
          <p:nvPr/>
        </p:nvSpPr>
        <p:spPr>
          <a:xfrm>
            <a:off x="3394363" y="665020"/>
            <a:ext cx="415637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Ellipse 7"/>
          <p:cNvSpPr/>
          <p:nvPr/>
        </p:nvSpPr>
        <p:spPr>
          <a:xfrm>
            <a:off x="7652337" y="665020"/>
            <a:ext cx="415637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Ellipse 8"/>
          <p:cNvSpPr/>
          <p:nvPr/>
        </p:nvSpPr>
        <p:spPr>
          <a:xfrm>
            <a:off x="9242469" y="5245525"/>
            <a:ext cx="415637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363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616" y="464810"/>
            <a:ext cx="7449312" cy="5782049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A391-6092-4A23-8AE5-2F5682F99C68}" type="slidenum">
              <a:rPr lang="en-US" smtClean="0"/>
              <a:t>13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96" y="853391"/>
            <a:ext cx="3255291" cy="43673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9636" y="2799471"/>
            <a:ext cx="2112839" cy="1153551"/>
          </a:xfrm>
          <a:prstGeom prst="rect">
            <a:avLst/>
          </a:prstGeom>
          <a:solidFill>
            <a:srgbClr val="66C1B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0" y="5249129"/>
            <a:ext cx="4885412" cy="473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C8E"/>
                </a:solidFill>
              </a:rPr>
              <a:t>ModelUnit 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64254" y="0"/>
            <a:ext cx="1004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Formalism of Crop2ML Model specification</a:t>
            </a:r>
          </a:p>
        </p:txBody>
      </p:sp>
      <p:sp>
        <p:nvSpPr>
          <p:cNvPr id="13" name="Ellipse 12"/>
          <p:cNvSpPr/>
          <p:nvPr/>
        </p:nvSpPr>
        <p:spPr>
          <a:xfrm>
            <a:off x="48617" y="58410"/>
            <a:ext cx="415637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668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A391-6092-4A23-8AE5-2F5682F99C68}" type="slidenum">
              <a:rPr lang="en-US" smtClean="0"/>
              <a:t>14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96" y="853391"/>
            <a:ext cx="3255291" cy="43673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922" t="1465" r="3542" b="583"/>
          <a:stretch/>
        </p:blipFill>
        <p:spPr>
          <a:xfrm>
            <a:off x="4662168" y="905979"/>
            <a:ext cx="4123749" cy="4277908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4255056" y="3242974"/>
            <a:ext cx="979113" cy="460830"/>
          </a:xfrm>
          <a:prstGeom prst="rightArrow">
            <a:avLst/>
          </a:prstGeom>
          <a:solidFill>
            <a:srgbClr val="66C1BF"/>
          </a:solidFill>
          <a:ln>
            <a:solidFill>
              <a:srgbClr val="66C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4169526" y="5213902"/>
            <a:ext cx="4885412" cy="473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8C8E"/>
                </a:solidFill>
              </a:rPr>
              <a:t>ModelComposite</a:t>
            </a:r>
            <a:endParaRPr lang="en-US" sz="2400" b="1" dirty="0">
              <a:solidFill>
                <a:srgbClr val="008C8E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5789" y="901775"/>
            <a:ext cx="2791922" cy="409270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739044" y="5247304"/>
            <a:ext cx="488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C8E"/>
                </a:solidFill>
              </a:rPr>
              <a:t>Example of a model composite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9636" y="2799471"/>
            <a:ext cx="2112839" cy="1153551"/>
          </a:xfrm>
          <a:prstGeom prst="rect">
            <a:avLst/>
          </a:prstGeom>
          <a:solidFill>
            <a:srgbClr val="66C1B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0" y="5249129"/>
            <a:ext cx="4885412" cy="473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C8E"/>
                </a:solidFill>
              </a:rPr>
              <a:t>ModelUnit 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464254" y="0"/>
            <a:ext cx="1004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Formalism of Crop2ML Model specification</a:t>
            </a:r>
          </a:p>
        </p:txBody>
      </p:sp>
      <p:sp>
        <p:nvSpPr>
          <p:cNvPr id="13" name="Ellipse 12"/>
          <p:cNvSpPr/>
          <p:nvPr/>
        </p:nvSpPr>
        <p:spPr>
          <a:xfrm>
            <a:off x="48617" y="58410"/>
            <a:ext cx="415637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943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E955-890B-4FCD-A3B3-9C02C6C71BB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3" y="1256216"/>
            <a:ext cx="4099456" cy="18572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64364" y="3271277"/>
            <a:ext cx="752763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771" indent="-316771">
              <a:spcAft>
                <a:spcPts val="554"/>
              </a:spcAft>
              <a:buFont typeface="Wingdings" panose="05000000000000000000" pitchFamily="2" charset="2"/>
              <a:buChar char="q"/>
            </a:pPr>
            <a:r>
              <a:rPr lang="en-US" sz="2200" dirty="0"/>
              <a:t>CyML is an extensible subset of Cython (Python + C types) to represent algorithms of biophysical processes.</a:t>
            </a:r>
          </a:p>
          <a:p>
            <a:pPr marL="316771" indent="-316771">
              <a:spcAft>
                <a:spcPts val="554"/>
              </a:spcAft>
              <a:buFont typeface="Wingdings" panose="05000000000000000000" pitchFamily="2" charset="2"/>
              <a:buChar char="q"/>
            </a:pPr>
            <a:r>
              <a:rPr lang="fr-FR" sz="2200" dirty="0"/>
              <a:t>Modular (function, module, package)</a:t>
            </a:r>
          </a:p>
          <a:p>
            <a:pPr marL="316771" indent="-316771">
              <a:spcAft>
                <a:spcPts val="554"/>
              </a:spcAft>
              <a:buFont typeface="Wingdings" panose="05000000000000000000" pitchFamily="2" charset="2"/>
              <a:buChar char="q"/>
            </a:pPr>
            <a:r>
              <a:rPr lang="fr-FR" sz="2200" dirty="0"/>
              <a:t>Base types (integer, real, string, </a:t>
            </a:r>
            <a:r>
              <a:rPr lang="fr-FR" sz="2200" dirty="0" err="1"/>
              <a:t>boolean</a:t>
            </a:r>
            <a:r>
              <a:rPr lang="fr-FR" sz="2200" dirty="0"/>
              <a:t>), </a:t>
            </a:r>
            <a:r>
              <a:rPr lang="fr-FR" sz="2200" dirty="0" err="1"/>
              <a:t>list</a:t>
            </a:r>
            <a:r>
              <a:rPr lang="fr-FR" sz="2200" dirty="0"/>
              <a:t>, </a:t>
            </a:r>
            <a:r>
              <a:rPr lang="fr-FR" sz="2200" dirty="0" err="1"/>
              <a:t>array</a:t>
            </a:r>
            <a:r>
              <a:rPr lang="fr-FR" sz="2200" dirty="0"/>
              <a:t>, datetime</a:t>
            </a:r>
            <a:endParaRPr lang="en-US" sz="2200" dirty="0"/>
          </a:p>
          <a:p>
            <a:pPr marL="316771" indent="-316771">
              <a:spcAft>
                <a:spcPts val="554"/>
              </a:spcAft>
              <a:buFont typeface="Wingdings" panose="05000000000000000000" pitchFamily="2" charset="2"/>
              <a:buChar char="q"/>
            </a:pPr>
            <a:r>
              <a:rPr lang="en-US" sz="2200" dirty="0"/>
              <a:t>Control structures (if elif else, for, while) / finite difference equations</a:t>
            </a:r>
          </a:p>
          <a:p>
            <a:pPr marL="316771" indent="-316771">
              <a:spcAft>
                <a:spcPts val="554"/>
              </a:spcAft>
              <a:buFont typeface="Wingdings" panose="05000000000000000000" pitchFamily="2" charset="2"/>
              <a:buChar char="q"/>
            </a:pPr>
            <a:r>
              <a:rPr lang="en-US" sz="2200" dirty="0"/>
              <a:t>Provides standard functions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1396" y="3168444"/>
            <a:ext cx="3519681" cy="25590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63" dirty="0"/>
              <a:t>Lang = (Fortran, C++, Java, C#, R, Python)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83322" y="3613449"/>
                <a:ext cx="1747914" cy="702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63" i="1">
                          <a:latin typeface="Cambria Math" panose="02040503050406030204" pitchFamily="18" charset="0"/>
                        </a:rPr>
                        <m:t>𝐶𝑦𝑀𝐿</m:t>
                      </m:r>
                      <m:r>
                        <a:rPr lang="fr-FR" sz="1663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⋂"/>
                          <m:ctrlPr>
                            <a:rPr lang="fr-FR" sz="166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66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166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sz="1663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FR" sz="1663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63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𝑙𝑎𝑛𝑔</m:t>
                              </m:r>
                            </m:e>
                            <m:sub>
                              <m:r>
                                <a:rPr lang="fr-FR" sz="1663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63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2" y="3613449"/>
                <a:ext cx="1747914" cy="7029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re 4"/>
          <p:cNvSpPr>
            <a:spLocks noGrp="1"/>
          </p:cNvSpPr>
          <p:nvPr>
            <p:ph type="title" idx="4294967295"/>
          </p:nvPr>
        </p:nvSpPr>
        <p:spPr>
          <a:xfrm>
            <a:off x="464256" y="756209"/>
            <a:ext cx="9438293" cy="500007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fr-FR" sz="2400" b="1" dirty="0">
                <a:solidFill>
                  <a:srgbClr val="008C8E"/>
                </a:solidFill>
                <a:latin typeface="+mn-lt"/>
                <a:ea typeface="+mn-ea"/>
                <a:cs typeface="+mn-cs"/>
              </a:rPr>
              <a:t>Approach</a:t>
            </a:r>
            <a:endParaRPr lang="en-US" sz="2400" b="1" dirty="0">
              <a:solidFill>
                <a:srgbClr val="008C8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re 4"/>
          <p:cNvSpPr txBox="1">
            <a:spLocks/>
          </p:cNvSpPr>
          <p:nvPr/>
        </p:nvSpPr>
        <p:spPr>
          <a:xfrm>
            <a:off x="4664364" y="2668437"/>
            <a:ext cx="3565723" cy="500007"/>
          </a:xfrm>
          <a:prstGeom prst="rect">
            <a:avLst/>
          </a:prstGeom>
        </p:spPr>
        <p:txBody>
          <a:bodyPr vert="horz" lIns="84476" tIns="42238" rIns="84476" bIns="42238" rtlCol="0" anchor="ctr" anchorCtr="0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8C8E"/>
                </a:solidFill>
              </a:defRPr>
            </a:lvl1pPr>
          </a:lstStyle>
          <a:p>
            <a:r>
              <a:rPr lang="fr-FR" dirty="0"/>
              <a:t>Features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64364" y="1295294"/>
            <a:ext cx="55822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771" indent="-316771">
              <a:spcAft>
                <a:spcPts val="554"/>
              </a:spcAft>
              <a:buFont typeface="Wingdings" panose="05000000000000000000" pitchFamily="2" charset="2"/>
              <a:buChar char="q"/>
            </a:pPr>
            <a:r>
              <a:rPr lang="en-US" sz="2200" dirty="0"/>
              <a:t>Not from scratch</a:t>
            </a:r>
          </a:p>
          <a:p>
            <a:pPr marL="316771" indent="-316771">
              <a:spcAft>
                <a:spcPts val="554"/>
              </a:spcAft>
              <a:buFont typeface="Wingdings" panose="05000000000000000000" pitchFamily="2" charset="2"/>
              <a:buChar char="q"/>
            </a:pPr>
            <a:r>
              <a:rPr lang="fr-FR" sz="2200" dirty="0" err="1"/>
              <a:t>Gentle</a:t>
            </a:r>
            <a:r>
              <a:rPr lang="fr-FR" sz="2200" dirty="0"/>
              <a:t> </a:t>
            </a:r>
            <a:r>
              <a:rPr lang="fr-FR" sz="2200" dirty="0" err="1"/>
              <a:t>learning</a:t>
            </a:r>
            <a:r>
              <a:rPr lang="fr-FR" sz="2200" dirty="0"/>
              <a:t> </a:t>
            </a:r>
            <a:r>
              <a:rPr lang="fr-FR" sz="2200" dirty="0" err="1"/>
              <a:t>curve</a:t>
            </a:r>
            <a:endParaRPr lang="fr-FR" sz="2200" dirty="0"/>
          </a:p>
          <a:p>
            <a:pPr marL="316771" indent="-316771">
              <a:spcAft>
                <a:spcPts val="554"/>
              </a:spcAft>
              <a:buFont typeface="Wingdings" panose="05000000000000000000" pitchFamily="2" charset="2"/>
              <a:buChar char="q"/>
            </a:pPr>
            <a:r>
              <a:rPr lang="fr-FR" sz="2200" dirty="0"/>
              <a:t>Compatibility with </a:t>
            </a:r>
            <a:r>
              <a:rPr lang="fr-FR" sz="2200" dirty="0" err="1"/>
              <a:t>existing</a:t>
            </a:r>
            <a:r>
              <a:rPr lang="fr-FR" sz="2200" dirty="0"/>
              <a:t> </a:t>
            </a:r>
            <a:r>
              <a:rPr lang="fr-FR" sz="2200" dirty="0" err="1"/>
              <a:t>languages</a:t>
            </a:r>
            <a:endParaRPr lang="fr-FR" sz="2200" dirty="0"/>
          </a:p>
        </p:txBody>
      </p:sp>
      <p:sp>
        <p:nvSpPr>
          <p:cNvPr id="12" name="Titre 4"/>
          <p:cNvSpPr txBox="1">
            <a:spLocks/>
          </p:cNvSpPr>
          <p:nvPr/>
        </p:nvSpPr>
        <p:spPr>
          <a:xfrm>
            <a:off x="4664364" y="713444"/>
            <a:ext cx="3565723" cy="374874"/>
          </a:xfrm>
          <a:prstGeom prst="rect">
            <a:avLst/>
          </a:prstGeom>
        </p:spPr>
        <p:txBody>
          <a:bodyPr vert="horz" lIns="84476" tIns="42238" rIns="84476" bIns="42238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8C8E"/>
                </a:solidFill>
                <a:latin typeface="+mn-lt"/>
                <a:ea typeface="+mn-ea"/>
                <a:cs typeface="+mn-cs"/>
              </a:rPr>
              <a:t>Design choices</a:t>
            </a:r>
            <a:endParaRPr lang="en-US" sz="2400" b="1" dirty="0">
              <a:solidFill>
                <a:srgbClr val="008C8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256" y="27785"/>
            <a:ext cx="1023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CyML : A minimal </a:t>
            </a:r>
            <a:r>
              <a:rPr lang="fr-FR" sz="2800" b="1" dirty="0" err="1">
                <a:solidFill>
                  <a:srgbClr val="002060"/>
                </a:solidFill>
              </a:rPr>
              <a:t>language</a:t>
            </a:r>
            <a:r>
              <a:rPr lang="fr-FR" sz="2800" b="1" dirty="0">
                <a:solidFill>
                  <a:srgbClr val="002060"/>
                </a:solidFill>
              </a:rPr>
              <a:t> </a:t>
            </a:r>
            <a:r>
              <a:rPr lang="fr-FR" sz="2800" b="1" dirty="0" err="1">
                <a:solidFill>
                  <a:srgbClr val="002060"/>
                </a:solidFill>
              </a:rPr>
              <a:t>fo</a:t>
            </a:r>
            <a:r>
              <a:rPr lang="en-US" sz="2800" b="1" dirty="0">
                <a:solidFill>
                  <a:srgbClr val="002060"/>
                </a:solidFill>
              </a:rPr>
              <a:t>r crop model algorithms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0" y="86195"/>
            <a:ext cx="415637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7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774" y="3173093"/>
            <a:ext cx="5219737" cy="3081068"/>
          </a:xfrm>
          <a:prstGeom prst="rect">
            <a:avLst/>
          </a:prstGeom>
          <a:ln w="38100">
            <a:solidFill>
              <a:srgbClr val="008C8E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6541"/>
            <a:ext cx="6505181" cy="519237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597780"/>
            <a:ext cx="5201637" cy="433517"/>
          </a:xfrm>
          <a:prstGeom prst="rect">
            <a:avLst/>
          </a:prstGeom>
          <a:solidFill>
            <a:srgbClr val="66C1BF"/>
          </a:solidFill>
          <a:ln w="38100">
            <a:solidFill>
              <a:srgbClr val="66C1B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17" b="1" dirty="0">
                <a:solidFill>
                  <a:srgbClr val="008C8E"/>
                </a:solidFill>
              </a:rPr>
              <a:t>An example of Model specification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493144" y="3024086"/>
            <a:ext cx="1368789" cy="646331"/>
          </a:xfrm>
          <a:prstGeom prst="rect">
            <a:avLst/>
          </a:prstGeom>
          <a:solidFill>
            <a:srgbClr val="66C1BF"/>
          </a:solidFill>
          <a:ln w="38100">
            <a:solidFill>
              <a:srgbClr val="66C1B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C8E"/>
                </a:solidFill>
              </a:rPr>
              <a:t>CyML source code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5835310" y="620036"/>
            <a:ext cx="6551072" cy="2404050"/>
            <a:chOff x="5835310" y="620036"/>
            <a:chExt cx="6551072" cy="2404050"/>
          </a:xfrm>
        </p:grpSpPr>
        <p:sp>
          <p:nvSpPr>
            <p:cNvPr id="10" name="ZoneTexte 9"/>
            <p:cNvSpPr txBox="1"/>
            <p:nvPr/>
          </p:nvSpPr>
          <p:spPr>
            <a:xfrm>
              <a:off x="6283888" y="620036"/>
              <a:ext cx="5201637" cy="369332"/>
            </a:xfrm>
            <a:prstGeom prst="rect">
              <a:avLst/>
            </a:prstGeom>
            <a:solidFill>
              <a:srgbClr val="66C1BF"/>
            </a:solidFill>
            <a:ln w="38100">
              <a:solidFill>
                <a:srgbClr val="66C1B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8C8E"/>
                  </a:solidFill>
                </a:rPr>
                <a:t>Model Algorithm</a:t>
              </a: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35310" y="1157628"/>
              <a:ext cx="6551072" cy="186645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464256" y="27785"/>
            <a:ext cx="1023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CyML : A minimal </a:t>
            </a:r>
            <a:r>
              <a:rPr lang="fr-FR" sz="2800" b="1" dirty="0" err="1">
                <a:solidFill>
                  <a:srgbClr val="002060"/>
                </a:solidFill>
              </a:rPr>
              <a:t>language</a:t>
            </a:r>
            <a:r>
              <a:rPr lang="fr-FR" sz="2800" b="1" dirty="0">
                <a:solidFill>
                  <a:srgbClr val="002060"/>
                </a:solidFill>
              </a:rPr>
              <a:t> </a:t>
            </a:r>
            <a:r>
              <a:rPr lang="fr-FR" sz="2800" b="1" dirty="0" err="1">
                <a:solidFill>
                  <a:srgbClr val="002060"/>
                </a:solidFill>
              </a:rPr>
              <a:t>fo</a:t>
            </a:r>
            <a:r>
              <a:rPr lang="en-US" sz="2800" b="1" dirty="0">
                <a:solidFill>
                  <a:srgbClr val="002060"/>
                </a:solidFill>
              </a:rPr>
              <a:t>r crop model algorithms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0" y="86195"/>
            <a:ext cx="415637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0032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E955-890B-4FCD-A3B3-9C02C6C71BB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899182" y="5451584"/>
            <a:ext cx="8822608" cy="461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2" b="1" dirty="0">
                <a:solidFill>
                  <a:srgbClr val="275662"/>
                </a:solidFill>
              </a:rPr>
              <a:t>Fully automatized language conversion workflow (CyMLT transpiler)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913339" y="2116811"/>
            <a:ext cx="7638146" cy="3173531"/>
            <a:chOff x="2030569" y="1821314"/>
            <a:chExt cx="7638146" cy="3173531"/>
          </a:xfrm>
        </p:grpSpPr>
        <p:sp>
          <p:nvSpPr>
            <p:cNvPr id="6" name="ZoneTexte 5"/>
            <p:cNvSpPr txBox="1"/>
            <p:nvPr/>
          </p:nvSpPr>
          <p:spPr>
            <a:xfrm>
              <a:off x="3205523" y="4582952"/>
              <a:ext cx="897427" cy="404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6" b="1" dirty="0">
                  <a:latin typeface="Arial" panose="020B0604020202020204" pitchFamily="34" charset="0"/>
                  <a:cs typeface="Arial" panose="020B0604020202020204" pitchFamily="34" charset="0"/>
                </a:rPr>
                <a:t>Abstract</a:t>
              </a:r>
            </a:p>
            <a:p>
              <a:pPr algn="ctr"/>
              <a:r>
                <a:rPr lang="en-US" sz="1016" b="1" dirty="0">
                  <a:latin typeface="Arial" panose="020B0604020202020204" pitchFamily="34" charset="0"/>
                  <a:cs typeface="Arial" panose="020B0604020202020204" pitchFamily="34" charset="0"/>
                </a:rPr>
                <a:t>syntax tree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213995" y="4589862"/>
              <a:ext cx="2284767" cy="404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6" b="1" dirty="0">
                  <a:latin typeface="Arial" panose="020B0604020202020204" pitchFamily="34" charset="0"/>
                  <a:cs typeface="Arial" panose="020B0604020202020204" pitchFamily="34" charset="0"/>
                </a:rPr>
                <a:t>Abstract </a:t>
              </a:r>
            </a:p>
            <a:p>
              <a:pPr algn="ctr"/>
              <a:r>
                <a:rPr lang="en-US" sz="1016" b="1" dirty="0">
                  <a:latin typeface="Arial" panose="020B0604020202020204" pitchFamily="34" charset="0"/>
                  <a:cs typeface="Arial" panose="020B0604020202020204" pitchFamily="34" charset="0"/>
                </a:rPr>
                <a:t>semantic graph</a:t>
              </a: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2030569" y="1821314"/>
              <a:ext cx="7638146" cy="2967586"/>
              <a:chOff x="2030569" y="1821314"/>
              <a:chExt cx="7638146" cy="2967586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0569" y="1821314"/>
                <a:ext cx="6207978" cy="2967586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8401572" y="2950400"/>
                <a:ext cx="1267143" cy="4816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63" dirty="0"/>
                  <a:t>Adaptator</a:t>
                </a:r>
                <a:endParaRPr lang="en-US" sz="1663" dirty="0"/>
              </a:p>
            </p:txBody>
          </p:sp>
          <p:sp>
            <p:nvSpPr>
              <p:cNvPr id="10" name="Flèche droite 9"/>
              <p:cNvSpPr/>
              <p:nvPr/>
            </p:nvSpPr>
            <p:spPr>
              <a:xfrm>
                <a:off x="7975505" y="3106420"/>
                <a:ext cx="365783" cy="167291"/>
              </a:xfrm>
              <a:prstGeom prst="rightArrow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63"/>
              </a:p>
            </p:txBody>
          </p:sp>
        </p:grp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453" y="2019341"/>
            <a:ext cx="677569" cy="643689"/>
          </a:xfrm>
          <a:prstGeom prst="rect">
            <a:avLst/>
          </a:prstGeom>
        </p:spPr>
      </p:pic>
      <p:sp>
        <p:nvSpPr>
          <p:cNvPr id="12" name="Flèche droite 11"/>
          <p:cNvSpPr/>
          <p:nvPr/>
        </p:nvSpPr>
        <p:spPr>
          <a:xfrm rot="16200000">
            <a:off x="7778852" y="2870277"/>
            <a:ext cx="570514" cy="1651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3"/>
          </a:p>
        </p:txBody>
      </p:sp>
      <p:sp>
        <p:nvSpPr>
          <p:cNvPr id="13" name="ZoneTexte 12"/>
          <p:cNvSpPr txBox="1"/>
          <p:nvPr/>
        </p:nvSpPr>
        <p:spPr>
          <a:xfrm>
            <a:off x="8551485" y="2116811"/>
            <a:ext cx="1170305" cy="60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63" dirty="0"/>
              <a:t>Framework </a:t>
            </a:r>
          </a:p>
          <a:p>
            <a:r>
              <a:rPr lang="fr-FR" sz="1663" dirty="0"/>
              <a:t>component</a:t>
            </a:r>
            <a:endParaRPr lang="en-US" sz="1663" dirty="0"/>
          </a:p>
        </p:txBody>
      </p:sp>
      <p:sp>
        <p:nvSpPr>
          <p:cNvPr id="14" name="Rectangle 13"/>
          <p:cNvSpPr/>
          <p:nvPr/>
        </p:nvSpPr>
        <p:spPr>
          <a:xfrm>
            <a:off x="464256" y="27785"/>
            <a:ext cx="1023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Transformation system </a:t>
            </a:r>
            <a:r>
              <a:rPr lang="en-US" sz="2800" b="1" dirty="0">
                <a:solidFill>
                  <a:srgbClr val="002060"/>
                </a:solidFill>
              </a:rPr>
              <a:t>from</a:t>
            </a:r>
            <a:r>
              <a:rPr lang="fr-FR" sz="2800" b="1" dirty="0">
                <a:solidFill>
                  <a:srgbClr val="002060"/>
                </a:solidFill>
              </a:rPr>
              <a:t> Crop2ML to crop </a:t>
            </a:r>
            <a:r>
              <a:rPr lang="en-US" sz="2800" b="1" dirty="0">
                <a:solidFill>
                  <a:srgbClr val="002060"/>
                </a:solidFill>
              </a:rPr>
              <a:t>modeling platforms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34984" y="4253992"/>
            <a:ext cx="1023954" cy="268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3" dirty="0"/>
          </a:p>
        </p:txBody>
      </p:sp>
      <p:sp>
        <p:nvSpPr>
          <p:cNvPr id="17" name="ZoneTexte 16"/>
          <p:cNvSpPr txBox="1"/>
          <p:nvPr/>
        </p:nvSpPr>
        <p:spPr>
          <a:xfrm>
            <a:off x="838345" y="4181574"/>
            <a:ext cx="1786693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8" b="1" dirty="0"/>
              <a:t>Cython grammar</a:t>
            </a:r>
          </a:p>
        </p:txBody>
      </p:sp>
      <p:sp>
        <p:nvSpPr>
          <p:cNvPr id="19" name="Ellipse 18"/>
          <p:cNvSpPr/>
          <p:nvPr/>
        </p:nvSpPr>
        <p:spPr>
          <a:xfrm>
            <a:off x="0" y="86195"/>
            <a:ext cx="415637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0" y="525660"/>
            <a:ext cx="12250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/>
              <a:t>An Abstract Syntax Tree is a data structure that represents the syntactic structure of the source code as a tree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0" y="1249605"/>
            <a:ext cx="12250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/>
              <a:t>An Abstract Semantic Graph is a mathematical representation of the source code from the refinement of the AST with semantic information</a:t>
            </a:r>
          </a:p>
        </p:txBody>
      </p:sp>
    </p:spTree>
    <p:extLst>
      <p:ext uri="{BB962C8B-B14F-4D97-AF65-F5344CB8AC3E}">
        <p14:creationId xmlns:p14="http://schemas.microsoft.com/office/powerpoint/2010/main" val="8917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E955-890B-4FCD-A3B3-9C02C6C71BB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lèche vers le bas 4"/>
          <p:cNvSpPr/>
          <p:nvPr/>
        </p:nvSpPr>
        <p:spPr>
          <a:xfrm rot="16200000">
            <a:off x="3453611" y="-1948566"/>
            <a:ext cx="377230" cy="6102364"/>
          </a:xfrm>
          <a:prstGeom prst="downArrow">
            <a:avLst/>
          </a:prstGeom>
          <a:solidFill>
            <a:srgbClr val="66C1BF"/>
          </a:solidFill>
          <a:ln>
            <a:solidFill>
              <a:srgbClr val="66C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3"/>
          </a:p>
        </p:txBody>
      </p:sp>
      <p:grpSp>
        <p:nvGrpSpPr>
          <p:cNvPr id="6" name="Groupe 5"/>
          <p:cNvGrpSpPr/>
          <p:nvPr/>
        </p:nvGrpSpPr>
        <p:grpSpPr>
          <a:xfrm>
            <a:off x="2565741" y="1355171"/>
            <a:ext cx="1728219" cy="4690321"/>
            <a:chOff x="2594684" y="1315735"/>
            <a:chExt cx="1839919" cy="5076970"/>
          </a:xfrm>
        </p:grpSpPr>
        <p:sp>
          <p:nvSpPr>
            <p:cNvPr id="7" name="Organigramme : Alternative 6"/>
            <p:cNvSpPr/>
            <p:nvPr/>
          </p:nvSpPr>
          <p:spPr>
            <a:xfrm rot="16200000">
              <a:off x="327546" y="3582873"/>
              <a:ext cx="5076970" cy="542693"/>
            </a:xfrm>
            <a:prstGeom prst="flowChartAlternateProcess">
              <a:avLst/>
            </a:prstGeom>
            <a:solidFill>
              <a:srgbClr val="66C1BF"/>
            </a:solidFill>
            <a:ln>
              <a:solidFill>
                <a:srgbClr val="66C1B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3" dirty="0"/>
                <a:t>Automatic Conversion frameworks</a:t>
              </a:r>
            </a:p>
          </p:txBody>
        </p:sp>
        <p:sp>
          <p:nvSpPr>
            <p:cNvPr id="8" name="Organigramme : Alternative 7"/>
            <p:cNvSpPr/>
            <p:nvPr/>
          </p:nvSpPr>
          <p:spPr>
            <a:xfrm>
              <a:off x="3034711" y="5783614"/>
              <a:ext cx="1368000" cy="432000"/>
            </a:xfrm>
            <a:prstGeom prst="flowChartAlternateProcess">
              <a:avLst/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3258" tIns="0" rIns="33258" bIns="0" rtlCol="0" anchor="ctr"/>
            <a:lstStyle/>
            <a:p>
              <a:pPr algn="ctr"/>
              <a:r>
                <a:rPr lang="en-US" sz="1478" dirty="0"/>
                <a:t>Data Flow</a:t>
              </a:r>
            </a:p>
          </p:txBody>
        </p:sp>
        <p:sp>
          <p:nvSpPr>
            <p:cNvPr id="9" name="Organigramme : Alternative 8"/>
            <p:cNvSpPr/>
            <p:nvPr/>
          </p:nvSpPr>
          <p:spPr>
            <a:xfrm>
              <a:off x="3058190" y="4725202"/>
              <a:ext cx="1368000" cy="432000"/>
            </a:xfrm>
            <a:prstGeom prst="flowChartAlternateProcess">
              <a:avLst/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3258" tIns="0" rIns="33258" bIns="0" rtlCol="0" anchor="ctr"/>
            <a:lstStyle/>
            <a:p>
              <a:pPr algn="ctr"/>
              <a:r>
                <a:rPr lang="en-US" sz="1478" dirty="0"/>
                <a:t>Discrete-event</a:t>
              </a:r>
            </a:p>
          </p:txBody>
        </p:sp>
        <p:sp>
          <p:nvSpPr>
            <p:cNvPr id="10" name="Organigramme : Alternative 9"/>
            <p:cNvSpPr/>
            <p:nvPr/>
          </p:nvSpPr>
          <p:spPr>
            <a:xfrm>
              <a:off x="3052240" y="3602939"/>
              <a:ext cx="1368000" cy="432000"/>
            </a:xfrm>
            <a:prstGeom prst="flowChartAlternateProcess">
              <a:avLst/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3258" tIns="0" rIns="33258" bIns="0" rtlCol="0" anchor="ctr"/>
            <a:lstStyle/>
            <a:p>
              <a:pPr algn="ctr"/>
              <a:r>
                <a:rPr lang="en-US" sz="1478" dirty="0"/>
                <a:t>Procedural</a:t>
              </a:r>
            </a:p>
          </p:txBody>
        </p:sp>
        <p:sp>
          <p:nvSpPr>
            <p:cNvPr id="11" name="Organigramme : Alternative 10"/>
            <p:cNvSpPr/>
            <p:nvPr/>
          </p:nvSpPr>
          <p:spPr>
            <a:xfrm>
              <a:off x="3066603" y="2525117"/>
              <a:ext cx="1368000" cy="432000"/>
            </a:xfrm>
            <a:prstGeom prst="flowChartAlternateProcess">
              <a:avLst/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3258" tIns="0" rIns="33258" bIns="0" rtlCol="0" anchor="ctr"/>
            <a:lstStyle/>
            <a:p>
              <a:pPr algn="ctr"/>
              <a:r>
                <a:rPr lang="en-US" sz="1478" dirty="0"/>
                <a:t>XML / O-O</a:t>
              </a:r>
            </a:p>
          </p:txBody>
        </p:sp>
        <p:sp>
          <p:nvSpPr>
            <p:cNvPr id="12" name="Organigramme : Alternative 11"/>
            <p:cNvSpPr/>
            <p:nvPr/>
          </p:nvSpPr>
          <p:spPr>
            <a:xfrm>
              <a:off x="3058190" y="1480564"/>
              <a:ext cx="1368000" cy="432000"/>
            </a:xfrm>
            <a:prstGeom prst="flowChartAlternateProcess">
              <a:avLst/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3258" tIns="0" rIns="33258" bIns="0" rtlCol="0" anchor="ctr"/>
            <a:lstStyle/>
            <a:p>
              <a:pPr algn="ctr"/>
              <a:r>
                <a:rPr lang="en-US" sz="1478" dirty="0"/>
                <a:t>XML / O-O</a:t>
              </a:r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42" y="2580753"/>
            <a:ext cx="1740280" cy="1597098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4531728" y="1291231"/>
            <a:ext cx="2149466" cy="4845755"/>
            <a:chOff x="4722737" y="1246524"/>
            <a:chExt cx="2288393" cy="5245217"/>
          </a:xfrm>
        </p:grpSpPr>
        <p:sp>
          <p:nvSpPr>
            <p:cNvPr id="15" name="ZoneTexte 14"/>
            <p:cNvSpPr txBox="1"/>
            <p:nvPr/>
          </p:nvSpPr>
          <p:spPr>
            <a:xfrm>
              <a:off x="4743130" y="1246524"/>
              <a:ext cx="2268000" cy="900081"/>
            </a:xfrm>
            <a:prstGeom prst="rect">
              <a:avLst/>
            </a:prstGeom>
            <a:noFill/>
            <a:ln w="19050">
              <a:solidFill>
                <a:srgbClr val="66C1BF"/>
              </a:solidFill>
            </a:ln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algn="ctr">
                <a:defRPr sz="1600"/>
              </a:lvl1pPr>
            </a:lstStyle>
            <a:p>
              <a:pPr marL="167185" algn="l"/>
              <a:endParaRPr lang="en-US" sz="1478" dirty="0"/>
            </a:p>
            <a:p>
              <a:pPr marL="167185" algn="l"/>
              <a:endParaRPr lang="en-US" sz="1478" dirty="0"/>
            </a:p>
            <a:p>
              <a:pPr marL="167185" algn="l"/>
              <a:endParaRPr lang="en-US" sz="1478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743130" y="2297290"/>
              <a:ext cx="2268000" cy="900000"/>
            </a:xfrm>
            <a:prstGeom prst="rect">
              <a:avLst/>
            </a:prstGeom>
            <a:noFill/>
            <a:ln w="19050">
              <a:solidFill>
                <a:srgbClr val="66C1BF"/>
              </a:solidFill>
            </a:ln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algn="ctr">
                <a:defRPr sz="1600"/>
              </a:lvl1pPr>
            </a:lstStyle>
            <a:p>
              <a:pPr marL="167185" algn="l"/>
              <a:endParaRPr lang="en-US" sz="1478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722737" y="5549614"/>
              <a:ext cx="2268000" cy="900000"/>
            </a:xfrm>
            <a:prstGeom prst="rect">
              <a:avLst/>
            </a:prstGeom>
            <a:noFill/>
            <a:ln w="19050">
              <a:solidFill>
                <a:srgbClr val="66C1BF"/>
              </a:solidFill>
            </a:ln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algn="ctr">
                <a:defRPr sz="1600"/>
              </a:lvl1pPr>
            </a:lstStyle>
            <a:p>
              <a:pPr marL="167185" algn="l"/>
              <a:endParaRPr lang="en-US" sz="1478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737364" y="4489289"/>
              <a:ext cx="2268000" cy="90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66C1BF"/>
              </a:solidFill>
            </a:ln>
          </p:spPr>
          <p:txBody>
            <a:bodyPr wrap="square" rtlCol="0">
              <a:noAutofit/>
            </a:bodyPr>
            <a:lstStyle/>
            <a:p>
              <a:pPr marL="79193"/>
              <a:endParaRPr lang="en-US" sz="1478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743130" y="3382296"/>
              <a:ext cx="2268000" cy="900000"/>
            </a:xfrm>
            <a:prstGeom prst="rect">
              <a:avLst/>
            </a:prstGeom>
            <a:noFill/>
            <a:ln w="19050">
              <a:solidFill>
                <a:srgbClr val="66C1BF"/>
              </a:solidFill>
            </a:ln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algn="ctr">
                <a:defRPr sz="1600"/>
              </a:lvl1pPr>
            </a:lstStyle>
            <a:p>
              <a:pPr marL="167185" algn="l"/>
              <a:endParaRPr lang="en-US" sz="1478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269813" y="5715352"/>
              <a:ext cx="679831" cy="2461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1600"/>
              </a:lvl1pPr>
            </a:lstStyle>
            <a:p>
              <a:r>
                <a:rPr lang="en-US" sz="1478" dirty="0">
                  <a:solidFill>
                    <a:srgbClr val="00A3A6"/>
                  </a:solidFill>
                </a:rPr>
                <a:t>Python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304128" y="1433100"/>
              <a:ext cx="611200" cy="2461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1600"/>
              </a:lvl1pPr>
            </a:lstStyle>
            <a:p>
              <a:r>
                <a:rPr lang="en-US" sz="1478" dirty="0">
                  <a:solidFill>
                    <a:srgbClr val="00A3A6"/>
                  </a:solidFill>
                </a:rPr>
                <a:t>Java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264967" y="3506727"/>
              <a:ext cx="689522" cy="2461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1600"/>
              </a:lvl1pPr>
            </a:lstStyle>
            <a:p>
              <a:r>
                <a:rPr lang="en-US" sz="1478" dirty="0">
                  <a:solidFill>
                    <a:srgbClr val="00A3A6"/>
                  </a:solidFill>
                </a:rPr>
                <a:t>Fortran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326539" y="4686460"/>
              <a:ext cx="566378" cy="2461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1600"/>
              </a:lvl1pPr>
            </a:lstStyle>
            <a:p>
              <a:r>
                <a:rPr lang="en-US" sz="1478" dirty="0">
                  <a:solidFill>
                    <a:srgbClr val="00A3A6"/>
                  </a:solidFill>
                </a:rPr>
                <a:t>C++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300570" y="2411136"/>
              <a:ext cx="618317" cy="2461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1600"/>
              </a:lvl1pPr>
            </a:lstStyle>
            <a:p>
              <a:r>
                <a:rPr lang="en-US" sz="1478" dirty="0">
                  <a:solidFill>
                    <a:srgbClr val="00A3A6"/>
                  </a:solidFill>
                </a:rPr>
                <a:t>C#</a:t>
              </a: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73308" y="5564021"/>
              <a:ext cx="752424" cy="580778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1709" y="2325577"/>
              <a:ext cx="1177420" cy="367214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07205" y="4545781"/>
              <a:ext cx="1093025" cy="388555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783"/>
            <a:stretch/>
          </p:blipFill>
          <p:spPr>
            <a:xfrm>
              <a:off x="4771751" y="1278463"/>
              <a:ext cx="1475344" cy="491755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75676" y="3393038"/>
              <a:ext cx="1234861" cy="389956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4744952" y="1806045"/>
              <a:ext cx="2048028" cy="3769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63" dirty="0" err="1">
                  <a:solidFill>
                    <a:srgbClr val="275662"/>
                  </a:solidFill>
                </a:rPr>
                <a:t>FWSimComponents</a:t>
              </a:r>
              <a:endParaRPr lang="en-US" sz="1663" dirty="0">
                <a:solidFill>
                  <a:srgbClr val="275662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42660" y="2588368"/>
              <a:ext cx="1914525" cy="6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63" dirty="0">
                  <a:solidFill>
                    <a:srgbClr val="275662"/>
                  </a:solidFill>
                </a:rPr>
                <a:t>Domain Classes</a:t>
              </a:r>
            </a:p>
            <a:p>
              <a:r>
                <a:rPr lang="en-US" sz="1663" dirty="0">
                  <a:solidFill>
                    <a:srgbClr val="275662"/>
                  </a:solidFill>
                </a:rPr>
                <a:t>Strategy classes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743129" y="3691889"/>
              <a:ext cx="1603110" cy="6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63" dirty="0">
                  <a:solidFill>
                    <a:srgbClr val="275662"/>
                  </a:solidFill>
                </a:rPr>
                <a:t>Subroutines</a:t>
              </a:r>
            </a:p>
            <a:p>
              <a:r>
                <a:rPr lang="en-US" sz="1663" dirty="0">
                  <a:solidFill>
                    <a:srgbClr val="275662"/>
                  </a:solidFill>
                </a:rPr>
                <a:t>Modules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44371" y="5062939"/>
              <a:ext cx="1354803" cy="3769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63" dirty="0">
                  <a:solidFill>
                    <a:srgbClr val="275662"/>
                  </a:solidFill>
                </a:rPr>
                <a:t>VLE package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32567" y="6114797"/>
              <a:ext cx="1955831" cy="3769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63" dirty="0">
                  <a:solidFill>
                    <a:srgbClr val="275662"/>
                  </a:solidFill>
                </a:rPr>
                <a:t>Nodes (Factory)</a:t>
              </a:r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476816" y="481308"/>
            <a:ext cx="6349337" cy="49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587" dirty="0">
                <a:solidFill>
                  <a:srgbClr val="275662"/>
                </a:solidFill>
              </a:rPr>
              <a:t>Integration</a:t>
            </a:r>
            <a:r>
              <a:rPr lang="fr-FR" sz="2587" dirty="0">
                <a:solidFill>
                  <a:srgbClr val="275662"/>
                </a:solidFill>
              </a:rPr>
              <a:t> of </a:t>
            </a:r>
            <a:r>
              <a:rPr lang="en-US" sz="2587" dirty="0">
                <a:solidFill>
                  <a:srgbClr val="275662"/>
                </a:solidFill>
              </a:rPr>
              <a:t>platform</a:t>
            </a:r>
            <a:r>
              <a:rPr lang="fr-FR" sz="2587" dirty="0">
                <a:solidFill>
                  <a:srgbClr val="275662"/>
                </a:solidFill>
              </a:rPr>
              <a:t> </a:t>
            </a:r>
            <a:r>
              <a:rPr lang="en-US" sz="2587" dirty="0">
                <a:solidFill>
                  <a:srgbClr val="275662"/>
                </a:solidFill>
              </a:rPr>
              <a:t>specificities</a:t>
            </a:r>
            <a:endParaRPr lang="en-US" sz="1663" dirty="0">
              <a:solidFill>
                <a:schemeClr val="accent5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4256" y="27785"/>
            <a:ext cx="1023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Transformation system </a:t>
            </a:r>
            <a:r>
              <a:rPr lang="en-US" sz="2800" b="1" dirty="0">
                <a:solidFill>
                  <a:srgbClr val="002060"/>
                </a:solidFill>
              </a:rPr>
              <a:t>from</a:t>
            </a:r>
            <a:r>
              <a:rPr lang="fr-FR" sz="2800" b="1" dirty="0">
                <a:solidFill>
                  <a:srgbClr val="002060"/>
                </a:solidFill>
              </a:rPr>
              <a:t> Crop2ML to crop </a:t>
            </a:r>
            <a:r>
              <a:rPr lang="en-US" sz="2800" b="1" dirty="0">
                <a:solidFill>
                  <a:srgbClr val="002060"/>
                </a:solidFill>
              </a:rPr>
              <a:t>modeling platforms </a:t>
            </a:r>
          </a:p>
        </p:txBody>
      </p:sp>
      <p:sp>
        <p:nvSpPr>
          <p:cNvPr id="38" name="Ellipse 37"/>
          <p:cNvSpPr/>
          <p:nvPr/>
        </p:nvSpPr>
        <p:spPr>
          <a:xfrm>
            <a:off x="0" y="86195"/>
            <a:ext cx="415637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267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A391-6092-4A23-8AE5-2F5682F99C68}" type="slidenum">
              <a:rPr lang="en-US" smtClean="0"/>
              <a:t>1</a:t>
            </a:fld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3938953" y="1969478"/>
            <a:ext cx="46142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00A3A6"/>
              </a:solidFill>
              <a:ea typeface="+mj-ea"/>
              <a:cs typeface="+mj-cs"/>
            </a:endParaRPr>
          </a:p>
          <a:p>
            <a:pPr algn="ctr"/>
            <a:r>
              <a:rPr lang="en-US" sz="4000" b="1" dirty="0">
                <a:solidFill>
                  <a:srgbClr val="00A3A6"/>
                </a:solidFill>
                <a:ea typeface="+mj-ea"/>
                <a:cs typeface="+mj-cs"/>
              </a:rPr>
              <a:t>Problem Statement</a:t>
            </a:r>
          </a:p>
          <a:p>
            <a:pPr algn="ctr"/>
            <a:endParaRPr lang="en-US" sz="4000" b="1" dirty="0">
              <a:solidFill>
                <a:srgbClr val="00A3A6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78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715044" y="605109"/>
            <a:ext cx="9617964" cy="4550881"/>
            <a:chOff x="715044" y="605109"/>
            <a:chExt cx="9617964" cy="455088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5044" y="1020178"/>
              <a:ext cx="9617964" cy="4135812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715044" y="605109"/>
              <a:ext cx="5201637" cy="376706"/>
            </a:xfrm>
            <a:prstGeom prst="rect">
              <a:avLst/>
            </a:prstGeom>
            <a:solidFill>
              <a:srgbClr val="66C1BF"/>
            </a:solidFill>
            <a:ln w="38100">
              <a:solidFill>
                <a:srgbClr val="66C1B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48" b="1" dirty="0">
                  <a:solidFill>
                    <a:srgbClr val="008C8E"/>
                  </a:solidFill>
                </a:rPr>
                <a:t>Code transformation from CyML to R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547006" y="1785745"/>
            <a:ext cx="5201637" cy="3648365"/>
            <a:chOff x="715043" y="1142949"/>
            <a:chExt cx="5201637" cy="3648365"/>
          </a:xfrm>
        </p:grpSpPr>
        <p:sp>
          <p:nvSpPr>
            <p:cNvPr id="6" name="ZoneTexte 5"/>
            <p:cNvSpPr txBox="1"/>
            <p:nvPr/>
          </p:nvSpPr>
          <p:spPr>
            <a:xfrm>
              <a:off x="715043" y="1142949"/>
              <a:ext cx="5201637" cy="433517"/>
            </a:xfrm>
            <a:prstGeom prst="rect">
              <a:avLst/>
            </a:prstGeom>
            <a:solidFill>
              <a:srgbClr val="66C1BF"/>
            </a:solidFill>
            <a:ln w="38100">
              <a:solidFill>
                <a:srgbClr val="66C1B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17" b="1" dirty="0">
                  <a:solidFill>
                    <a:srgbClr val="008C8E"/>
                  </a:solidFill>
                </a:rPr>
                <a:t>Code transformation from </a:t>
              </a:r>
              <a:r>
                <a:rPr lang="en-US" sz="2217" b="1" dirty="0" err="1">
                  <a:solidFill>
                    <a:srgbClr val="008C8E"/>
                  </a:solidFill>
                </a:rPr>
                <a:t>CyML</a:t>
              </a:r>
              <a:r>
                <a:rPr lang="en-US" sz="2217" b="1" dirty="0">
                  <a:solidFill>
                    <a:srgbClr val="008C8E"/>
                  </a:solidFill>
                </a:rPr>
                <a:t> to Fortran</a:t>
              </a:r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256" y="1565256"/>
              <a:ext cx="5182424" cy="3226058"/>
            </a:xfrm>
            <a:prstGeom prst="rect">
              <a:avLst/>
            </a:prstGeom>
            <a:ln w="38100">
              <a:solidFill>
                <a:srgbClr val="008C8E"/>
              </a:solidFill>
            </a:ln>
          </p:spPr>
        </p:pic>
      </p:grpSp>
      <p:grpSp>
        <p:nvGrpSpPr>
          <p:cNvPr id="15" name="Groupe 14"/>
          <p:cNvGrpSpPr/>
          <p:nvPr/>
        </p:nvGrpSpPr>
        <p:grpSpPr>
          <a:xfrm>
            <a:off x="3881773" y="2021193"/>
            <a:ext cx="7279239" cy="4314520"/>
            <a:chOff x="3881773" y="2021193"/>
            <a:chExt cx="7279239" cy="431452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1773" y="2021193"/>
              <a:ext cx="6907687" cy="4314520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5959375" y="2051052"/>
              <a:ext cx="5201637" cy="348237"/>
            </a:xfrm>
            <a:prstGeom prst="rect">
              <a:avLst/>
            </a:prstGeom>
            <a:solidFill>
              <a:srgbClr val="66C1BF"/>
            </a:solidFill>
            <a:ln w="38100">
              <a:solidFill>
                <a:srgbClr val="66C1B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63" b="1" dirty="0">
                  <a:solidFill>
                    <a:srgbClr val="008C8E"/>
                  </a:solidFill>
                </a:rPr>
                <a:t>Code transformation from CyML to SiriusQuality(BioMA)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6120195" y="2630258"/>
            <a:ext cx="5022008" cy="3640140"/>
            <a:chOff x="6120195" y="2630258"/>
            <a:chExt cx="5022008" cy="3640140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1490" y="3073809"/>
              <a:ext cx="4988750" cy="3196589"/>
            </a:xfrm>
            <a:prstGeom prst="rect">
              <a:avLst/>
            </a:prstGeom>
            <a:ln w="38100">
              <a:solidFill>
                <a:srgbClr val="008C8E"/>
              </a:solidFill>
            </a:ln>
          </p:spPr>
        </p:pic>
        <p:sp>
          <p:nvSpPr>
            <p:cNvPr id="11" name="ZoneTexte 10"/>
            <p:cNvSpPr txBox="1"/>
            <p:nvPr/>
          </p:nvSpPr>
          <p:spPr>
            <a:xfrm>
              <a:off x="6120195" y="2630258"/>
              <a:ext cx="5022008" cy="433517"/>
            </a:xfrm>
            <a:prstGeom prst="rect">
              <a:avLst/>
            </a:prstGeom>
            <a:solidFill>
              <a:srgbClr val="66C1BF"/>
            </a:solidFill>
            <a:ln w="38100">
              <a:solidFill>
                <a:srgbClr val="66C1B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17" b="1" dirty="0">
                  <a:solidFill>
                    <a:srgbClr val="008C8E"/>
                  </a:solidFill>
                </a:rPr>
                <a:t>Unit test transformation in Fortran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64256" y="27785"/>
            <a:ext cx="1023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Transformation system </a:t>
            </a:r>
            <a:r>
              <a:rPr lang="en-US" sz="2800" b="1" dirty="0">
                <a:solidFill>
                  <a:srgbClr val="002060"/>
                </a:solidFill>
              </a:rPr>
              <a:t>from</a:t>
            </a:r>
            <a:r>
              <a:rPr lang="fr-FR" sz="2800" b="1" dirty="0">
                <a:solidFill>
                  <a:srgbClr val="002060"/>
                </a:solidFill>
              </a:rPr>
              <a:t> Crop2ML to crop </a:t>
            </a:r>
            <a:r>
              <a:rPr lang="en-US" sz="2800" b="1" dirty="0">
                <a:solidFill>
                  <a:srgbClr val="002060"/>
                </a:solidFill>
              </a:rPr>
              <a:t>modeling platforms </a:t>
            </a:r>
          </a:p>
        </p:txBody>
      </p:sp>
      <p:sp>
        <p:nvSpPr>
          <p:cNvPr id="13" name="Ellipse 12"/>
          <p:cNvSpPr/>
          <p:nvPr/>
        </p:nvSpPr>
        <p:spPr>
          <a:xfrm>
            <a:off x="0" y="86195"/>
            <a:ext cx="415637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612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E955-890B-4FCD-A3B3-9C02C6C71BBA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5" name="Groupe 4"/>
          <p:cNvGrpSpPr/>
          <p:nvPr/>
        </p:nvGrpSpPr>
        <p:grpSpPr>
          <a:xfrm>
            <a:off x="1567897" y="763011"/>
            <a:ext cx="8447617" cy="5000444"/>
            <a:chOff x="7519254" y="1637791"/>
            <a:chExt cx="4200493" cy="4040466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9254" y="2216171"/>
              <a:ext cx="4200493" cy="3462086"/>
            </a:xfrm>
            <a:prstGeom prst="rect">
              <a:avLst/>
            </a:prstGeom>
            <a:ln w="38100">
              <a:solidFill>
                <a:srgbClr val="66C1BF"/>
              </a:solidFill>
            </a:ln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9254" y="1637791"/>
              <a:ext cx="1167088" cy="530495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64256" y="27785"/>
            <a:ext cx="1023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>
                <a:solidFill>
                  <a:srgbClr val="002060"/>
                </a:solidFill>
              </a:rPr>
              <a:t>CropMStudio and proof of concepts</a:t>
            </a:r>
          </a:p>
        </p:txBody>
      </p:sp>
      <p:sp>
        <p:nvSpPr>
          <p:cNvPr id="10" name="Ellipse 9"/>
          <p:cNvSpPr/>
          <p:nvPr/>
        </p:nvSpPr>
        <p:spPr>
          <a:xfrm>
            <a:off x="0" y="86195"/>
            <a:ext cx="415637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326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E955-890B-4FCD-A3B3-9C02C6C71BB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3906" y="850838"/>
            <a:ext cx="6917733" cy="4748128"/>
          </a:xfrm>
          <a:prstGeom prst="rect">
            <a:avLst/>
          </a:prstGeom>
          <a:ln w="38100">
            <a:solidFill>
              <a:srgbClr val="66C1BF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820" y="1384285"/>
            <a:ext cx="5952010" cy="4057512"/>
          </a:xfrm>
          <a:prstGeom prst="rect">
            <a:avLst/>
          </a:prstGeom>
          <a:solidFill>
            <a:schemeClr val="bg1"/>
          </a:solidFill>
          <a:ln w="38100">
            <a:solidFill>
              <a:srgbClr val="66C1BF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10269552" y="2785161"/>
            <a:ext cx="813502" cy="376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48" dirty="0">
                <a:solidFill>
                  <a:srgbClr val="275662"/>
                </a:solidFill>
              </a:rPr>
              <a:t>Create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313097" y="3816952"/>
            <a:ext cx="1475630" cy="66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48" dirty="0">
                <a:solidFill>
                  <a:srgbClr val="275662"/>
                </a:solidFill>
              </a:rPr>
              <a:t>Edit / transform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374281" y="4582331"/>
            <a:ext cx="1063156" cy="376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48" dirty="0">
                <a:solidFill>
                  <a:srgbClr val="275662"/>
                </a:solidFill>
              </a:rPr>
              <a:t>Visualize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256" y="27785"/>
            <a:ext cx="1023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>
                <a:solidFill>
                  <a:srgbClr val="002060"/>
                </a:solidFill>
              </a:rPr>
              <a:t>CropMStudio and proof of concepts</a:t>
            </a:r>
          </a:p>
        </p:txBody>
      </p:sp>
      <p:sp>
        <p:nvSpPr>
          <p:cNvPr id="12" name="Ellipse 11"/>
          <p:cNvSpPr/>
          <p:nvPr/>
        </p:nvSpPr>
        <p:spPr>
          <a:xfrm>
            <a:off x="0" y="86195"/>
            <a:ext cx="415637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318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78" y="636820"/>
            <a:ext cx="7657550" cy="569211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E955-890B-4FCD-A3B3-9C02C6C71BB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5636797" y="636820"/>
            <a:ext cx="6090948" cy="77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17" b="1" dirty="0">
                <a:solidFill>
                  <a:schemeClr val="accent6"/>
                </a:solidFill>
              </a:rPr>
              <a:t>Energy balance model component in SiriusQuality model developed in BioMA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137" y="1739215"/>
            <a:ext cx="4154240" cy="34618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4256" y="27785"/>
            <a:ext cx="1023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>
                <a:solidFill>
                  <a:srgbClr val="002060"/>
                </a:solidFill>
              </a:rPr>
              <a:t>CropMStudio and proof of concepts</a:t>
            </a:r>
          </a:p>
        </p:txBody>
      </p:sp>
      <p:sp>
        <p:nvSpPr>
          <p:cNvPr id="11" name="Ellipse 10"/>
          <p:cNvSpPr/>
          <p:nvPr/>
        </p:nvSpPr>
        <p:spPr>
          <a:xfrm>
            <a:off x="0" y="86195"/>
            <a:ext cx="415637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188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E955-890B-4FCD-A3B3-9C02C6C71BB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56" y="447320"/>
            <a:ext cx="6686506" cy="587287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150762" y="642930"/>
            <a:ext cx="4290625" cy="66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48" b="1" dirty="0"/>
              <a:t>Incorporating Energy Balance from BioMA  into DSSAT through Crop2ML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293942" y="2334022"/>
            <a:ext cx="4290625" cy="111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17" dirty="0"/>
              <a:t>Few manual addition:</a:t>
            </a:r>
          </a:p>
          <a:p>
            <a:pPr marL="263976" indent="-263976">
              <a:buFontTx/>
              <a:buChar char="-"/>
            </a:pPr>
            <a:r>
              <a:rPr lang="en-US" sz="2217" dirty="0"/>
              <a:t>Link with data</a:t>
            </a:r>
          </a:p>
          <a:p>
            <a:pPr marL="263976" indent="-263976">
              <a:buFontTx/>
              <a:buChar char="-"/>
            </a:pPr>
            <a:r>
              <a:rPr lang="en-US" sz="2217" dirty="0"/>
              <a:t>Simulation loop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256" y="27785"/>
            <a:ext cx="1023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>
                <a:solidFill>
                  <a:srgbClr val="002060"/>
                </a:solidFill>
              </a:rPr>
              <a:t>CropMStudio and proof of concepts</a:t>
            </a:r>
          </a:p>
        </p:txBody>
      </p:sp>
      <p:sp>
        <p:nvSpPr>
          <p:cNvPr id="10" name="Ellipse 9"/>
          <p:cNvSpPr/>
          <p:nvPr/>
        </p:nvSpPr>
        <p:spPr>
          <a:xfrm>
            <a:off x="0" y="86195"/>
            <a:ext cx="415637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03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E955-890B-4FCD-A3B3-9C02C6C71BB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ZoneTexte 4">
            <a:hlinkClick r:id="" action="ppaction://noaction"/>
          </p:cNvPr>
          <p:cNvSpPr txBox="1"/>
          <p:nvPr/>
        </p:nvSpPr>
        <p:spPr>
          <a:xfrm>
            <a:off x="798272" y="2604514"/>
            <a:ext cx="2044596" cy="1013932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554"/>
              </a:spcBef>
            </a:pPr>
            <a:r>
              <a:rPr lang="en-US" sz="1663" dirty="0"/>
              <a:t>Phenology</a:t>
            </a:r>
          </a:p>
          <a:p>
            <a:pPr>
              <a:spcBef>
                <a:spcPts val="554"/>
              </a:spcBef>
            </a:pPr>
            <a:r>
              <a:rPr lang="en-US" sz="1663" dirty="0"/>
              <a:t>Energy Balance</a:t>
            </a:r>
          </a:p>
          <a:p>
            <a:pPr>
              <a:spcBef>
                <a:spcPts val="554"/>
              </a:spcBef>
            </a:pPr>
            <a:r>
              <a:rPr lang="fr-FR" sz="1663" dirty="0"/>
              <a:t>Snow</a:t>
            </a:r>
            <a:endParaRPr lang="en-US" sz="1663" dirty="0"/>
          </a:p>
        </p:txBody>
      </p:sp>
      <p:sp>
        <p:nvSpPr>
          <p:cNvPr id="6" name="ZoneTexte 5"/>
          <p:cNvSpPr txBox="1"/>
          <p:nvPr/>
        </p:nvSpPr>
        <p:spPr>
          <a:xfrm>
            <a:off x="798272" y="4828372"/>
            <a:ext cx="2044595" cy="1013932"/>
          </a:xfrm>
          <a:prstGeom prst="rect">
            <a:avLst/>
          </a:prstGeom>
          <a:solidFill>
            <a:srgbClr val="66C1BF"/>
          </a:solidFill>
          <a:ln>
            <a:solidFill>
              <a:srgbClr val="66C1BF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554"/>
              </a:spcBef>
            </a:pPr>
            <a:r>
              <a:rPr lang="en-US" sz="1663" dirty="0"/>
              <a:t>Phenology</a:t>
            </a:r>
          </a:p>
          <a:p>
            <a:pPr>
              <a:spcBef>
                <a:spcPts val="554"/>
              </a:spcBef>
            </a:pPr>
            <a:r>
              <a:rPr lang="en-US" sz="1663" dirty="0"/>
              <a:t>Energy Balance</a:t>
            </a:r>
          </a:p>
          <a:p>
            <a:pPr>
              <a:spcBef>
                <a:spcPts val="554"/>
              </a:spcBef>
            </a:pPr>
            <a:r>
              <a:rPr lang="fr-FR" sz="1663" dirty="0"/>
              <a:t>Snow</a:t>
            </a:r>
            <a:endParaRPr lang="en-US" sz="1663" dirty="0"/>
          </a:p>
        </p:txBody>
      </p:sp>
      <p:sp>
        <p:nvSpPr>
          <p:cNvPr id="7" name="ZoneTexte 6"/>
          <p:cNvSpPr txBox="1"/>
          <p:nvPr/>
        </p:nvSpPr>
        <p:spPr>
          <a:xfrm>
            <a:off x="723702" y="1800144"/>
            <a:ext cx="2123338" cy="86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3" dirty="0"/>
              <a:t>Crop2ML</a:t>
            </a:r>
          </a:p>
          <a:p>
            <a:r>
              <a:rPr lang="en-US" sz="1663" dirty="0"/>
              <a:t>Algorithm only in </a:t>
            </a:r>
            <a:r>
              <a:rPr lang="en-US" sz="1663" dirty="0" err="1"/>
              <a:t>Cyml</a:t>
            </a:r>
            <a:endParaRPr lang="en-US" sz="1663" dirty="0"/>
          </a:p>
        </p:txBody>
      </p:sp>
      <p:sp>
        <p:nvSpPr>
          <p:cNvPr id="8" name="ZoneTexte 7"/>
          <p:cNvSpPr txBox="1"/>
          <p:nvPr/>
        </p:nvSpPr>
        <p:spPr>
          <a:xfrm>
            <a:off x="768099" y="3993674"/>
            <a:ext cx="2056163" cy="86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3" dirty="0"/>
              <a:t>Crop2ML</a:t>
            </a:r>
          </a:p>
          <a:p>
            <a:r>
              <a:rPr lang="en-US" sz="1663" dirty="0" err="1"/>
              <a:t>Src</a:t>
            </a:r>
            <a:r>
              <a:rPr lang="en-US" sz="1663" dirty="0"/>
              <a:t>/Test generated in F90, C#, C++, </a:t>
            </a:r>
            <a:r>
              <a:rPr lang="en-US" sz="1663" dirty="0" err="1"/>
              <a:t>Py</a:t>
            </a:r>
            <a:r>
              <a:rPr lang="en-US" sz="1663" dirty="0"/>
              <a:t> </a:t>
            </a:r>
          </a:p>
        </p:txBody>
      </p:sp>
      <p:sp>
        <p:nvSpPr>
          <p:cNvPr id="9" name="Flèche vers le bas 8"/>
          <p:cNvSpPr/>
          <p:nvPr/>
        </p:nvSpPr>
        <p:spPr>
          <a:xfrm>
            <a:off x="1608108" y="3569140"/>
            <a:ext cx="332583" cy="425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3"/>
          </a:p>
        </p:txBody>
      </p:sp>
      <p:sp>
        <p:nvSpPr>
          <p:cNvPr id="10" name="ZoneTexte 9"/>
          <p:cNvSpPr txBox="1"/>
          <p:nvPr/>
        </p:nvSpPr>
        <p:spPr>
          <a:xfrm>
            <a:off x="1932550" y="3535692"/>
            <a:ext cx="1197335" cy="34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3" dirty="0">
                <a:solidFill>
                  <a:schemeClr val="accent4">
                    <a:lumMod val="75000"/>
                  </a:schemeClr>
                </a:solidFill>
              </a:rPr>
              <a:t>Transpiler</a:t>
            </a:r>
          </a:p>
        </p:txBody>
      </p:sp>
      <p:sp>
        <p:nvSpPr>
          <p:cNvPr id="11" name="Parenthèse fermante 10"/>
          <p:cNvSpPr/>
          <p:nvPr/>
        </p:nvSpPr>
        <p:spPr>
          <a:xfrm>
            <a:off x="2874026" y="2476582"/>
            <a:ext cx="221458" cy="3514620"/>
          </a:xfrm>
          <a:prstGeom prst="rightBracket">
            <a:avLst/>
          </a:prstGeom>
          <a:ln w="28575">
            <a:solidFill>
              <a:srgbClr val="008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3"/>
          </a:p>
        </p:txBody>
      </p:sp>
      <p:sp>
        <p:nvSpPr>
          <p:cNvPr id="12" name="ZoneTexte 11"/>
          <p:cNvSpPr txBox="1"/>
          <p:nvPr/>
        </p:nvSpPr>
        <p:spPr>
          <a:xfrm>
            <a:off x="3711584" y="3893014"/>
            <a:ext cx="2044596" cy="86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63" dirty="0"/>
              <a:t>Phenology</a:t>
            </a:r>
          </a:p>
          <a:p>
            <a:r>
              <a:rPr lang="en-US" sz="1663" dirty="0"/>
              <a:t>Energy Balance</a:t>
            </a:r>
          </a:p>
          <a:p>
            <a:r>
              <a:rPr lang="fr-FR" sz="1663" dirty="0"/>
              <a:t>Snow</a:t>
            </a:r>
            <a:endParaRPr lang="en-US" sz="1663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584" y="3302353"/>
            <a:ext cx="520113" cy="57063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231697" y="3302353"/>
            <a:ext cx="1683466" cy="60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3" dirty="0"/>
              <a:t>Crop2ML</a:t>
            </a:r>
          </a:p>
          <a:p>
            <a:r>
              <a:rPr lang="en-US" sz="1663" dirty="0"/>
              <a:t>Package</a:t>
            </a:r>
          </a:p>
        </p:txBody>
      </p:sp>
      <p:sp>
        <p:nvSpPr>
          <p:cNvPr id="15" name="Flèche vers le bas 14"/>
          <p:cNvSpPr/>
          <p:nvPr/>
        </p:nvSpPr>
        <p:spPr>
          <a:xfrm rot="16200000">
            <a:off x="3242219" y="4045020"/>
            <a:ext cx="332583" cy="425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3"/>
          </a:p>
        </p:txBody>
      </p:sp>
      <p:sp>
        <p:nvSpPr>
          <p:cNvPr id="16" name="Parenthèse fermante 15"/>
          <p:cNvSpPr/>
          <p:nvPr/>
        </p:nvSpPr>
        <p:spPr>
          <a:xfrm flipH="1">
            <a:off x="6392225" y="352980"/>
            <a:ext cx="222831" cy="5821473"/>
          </a:xfrm>
          <a:prstGeom prst="rightBracket">
            <a:avLst/>
          </a:prstGeom>
          <a:ln w="38100">
            <a:solidFill>
              <a:srgbClr val="008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3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83"/>
          <a:stretch/>
        </p:blipFill>
        <p:spPr>
          <a:xfrm>
            <a:off x="6685393" y="1351168"/>
            <a:ext cx="1362986" cy="50626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4947" y="2160086"/>
            <a:ext cx="1183879" cy="48708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30" y="2958288"/>
            <a:ext cx="1410312" cy="395484"/>
          </a:xfrm>
          <a:prstGeom prst="rect">
            <a:avLst/>
          </a:prstGeom>
        </p:spPr>
      </p:pic>
      <p:pic>
        <p:nvPicPr>
          <p:cNvPr id="20" name="Image 19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3486" y="374074"/>
            <a:ext cx="986802" cy="76397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5233" y="3775777"/>
            <a:ext cx="1403306" cy="49115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68" y="4568427"/>
            <a:ext cx="823237" cy="63488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7478" y="5361699"/>
            <a:ext cx="838816" cy="556598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6459087" y="1102579"/>
            <a:ext cx="1815598" cy="2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sz="1109" dirty="0"/>
              <a:t>Pradal </a:t>
            </a:r>
            <a:r>
              <a:rPr lang="en-US" sz="1109" i="1" dirty="0"/>
              <a:t>et al</a:t>
            </a:r>
            <a:r>
              <a:rPr lang="en-US" sz="1109" dirty="0"/>
              <a:t>., 2008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453375" y="1837606"/>
            <a:ext cx="1827023" cy="2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sz="1109" dirty="0"/>
              <a:t>Enders </a:t>
            </a:r>
            <a:r>
              <a:rPr lang="en-US" sz="1109" i="1" dirty="0"/>
              <a:t>et al</a:t>
            </a:r>
            <a:r>
              <a:rPr lang="en-US" sz="1109" dirty="0"/>
              <a:t>., 2010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518551" y="2641724"/>
            <a:ext cx="1696671" cy="2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sz="1109" dirty="0" err="1"/>
              <a:t>Bergez</a:t>
            </a:r>
            <a:r>
              <a:rPr lang="en-US" sz="1109" dirty="0"/>
              <a:t> </a:t>
            </a:r>
            <a:r>
              <a:rPr lang="en-US" sz="1109" i="1" dirty="0"/>
              <a:t>et al</a:t>
            </a:r>
            <a:r>
              <a:rPr lang="en-US" sz="1109" dirty="0"/>
              <a:t>., 2013 EMS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486876" y="3322218"/>
            <a:ext cx="1760020" cy="2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sz="1109" dirty="0" err="1"/>
              <a:t>Donatelli</a:t>
            </a:r>
            <a:r>
              <a:rPr lang="en-US" sz="1109" dirty="0"/>
              <a:t> </a:t>
            </a:r>
            <a:r>
              <a:rPr lang="en-US" sz="1109" i="1" dirty="0"/>
              <a:t>et al</a:t>
            </a:r>
            <a:r>
              <a:rPr lang="en-US" sz="1109" dirty="0"/>
              <a:t>., 2012 </a:t>
            </a:r>
            <a:r>
              <a:rPr lang="en-US" sz="1109" dirty="0" err="1"/>
              <a:t>iEMS</a:t>
            </a:r>
            <a:endParaRPr lang="en-US" sz="1109" dirty="0"/>
          </a:p>
        </p:txBody>
      </p:sp>
      <p:sp>
        <p:nvSpPr>
          <p:cNvPr id="28" name="ZoneTexte 27"/>
          <p:cNvSpPr txBox="1"/>
          <p:nvPr/>
        </p:nvSpPr>
        <p:spPr>
          <a:xfrm>
            <a:off x="6439836" y="4261099"/>
            <a:ext cx="1854101" cy="2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sz="1109" dirty="0"/>
              <a:t>Jones </a:t>
            </a:r>
            <a:r>
              <a:rPr lang="en-US" sz="1109" i="1" dirty="0"/>
              <a:t>et al</a:t>
            </a:r>
            <a:r>
              <a:rPr lang="en-US" sz="1109" dirty="0"/>
              <a:t>., 2003 EJA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455040" y="5102375"/>
            <a:ext cx="2012661" cy="2630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109" dirty="0" err="1"/>
              <a:t>Brisson</a:t>
            </a:r>
            <a:r>
              <a:rPr lang="en-US" sz="1109" dirty="0"/>
              <a:t> </a:t>
            </a:r>
            <a:r>
              <a:rPr lang="en-US" sz="1109" i="1" dirty="0"/>
              <a:t>et al</a:t>
            </a:r>
            <a:r>
              <a:rPr lang="en-US" sz="1109" dirty="0"/>
              <a:t>., 1998 Agronomy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295794" y="5864527"/>
            <a:ext cx="2142185" cy="2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9" dirty="0" err="1"/>
              <a:t>McCown</a:t>
            </a:r>
            <a:r>
              <a:rPr lang="en-US" sz="1109" dirty="0"/>
              <a:t> </a:t>
            </a:r>
            <a:r>
              <a:rPr lang="en-US" sz="1109" i="1" dirty="0"/>
              <a:t>et al</a:t>
            </a:r>
            <a:r>
              <a:rPr lang="en-US" sz="1109" dirty="0"/>
              <a:t>., 1996 Agri. Syst.</a:t>
            </a:r>
          </a:p>
        </p:txBody>
      </p:sp>
      <p:grpSp>
        <p:nvGrpSpPr>
          <p:cNvPr id="31" name="Groupe 30"/>
          <p:cNvGrpSpPr/>
          <p:nvPr/>
        </p:nvGrpSpPr>
        <p:grpSpPr>
          <a:xfrm>
            <a:off x="1618590" y="1729200"/>
            <a:ext cx="332583" cy="427841"/>
            <a:chOff x="1194010" y="2331047"/>
            <a:chExt cx="360000" cy="463110"/>
          </a:xfrm>
        </p:grpSpPr>
        <p:sp>
          <p:nvSpPr>
            <p:cNvPr id="32" name="Flèche vers le bas 31"/>
            <p:cNvSpPr/>
            <p:nvPr/>
          </p:nvSpPr>
          <p:spPr>
            <a:xfrm>
              <a:off x="1194010" y="2333178"/>
              <a:ext cx="360000" cy="4609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3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282044" y="2331047"/>
              <a:ext cx="187200" cy="18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3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5847318" y="3836474"/>
            <a:ext cx="453617" cy="332583"/>
            <a:chOff x="6609901" y="4542379"/>
            <a:chExt cx="491011" cy="360000"/>
          </a:xfrm>
        </p:grpSpPr>
        <p:sp>
          <p:nvSpPr>
            <p:cNvPr id="35" name="Flèche vers le bas 34"/>
            <p:cNvSpPr/>
            <p:nvPr/>
          </p:nvSpPr>
          <p:spPr>
            <a:xfrm rot="16200000">
              <a:off x="6690423" y="4491889"/>
              <a:ext cx="360000" cy="4609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3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09901" y="4626978"/>
              <a:ext cx="187200" cy="190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3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5821786" y="4171337"/>
            <a:ext cx="432407" cy="332583"/>
            <a:chOff x="6582264" y="4904846"/>
            <a:chExt cx="468053" cy="360000"/>
          </a:xfrm>
        </p:grpSpPr>
        <p:sp>
          <p:nvSpPr>
            <p:cNvPr id="38" name="Flèche vers le bas 37"/>
            <p:cNvSpPr/>
            <p:nvPr/>
          </p:nvSpPr>
          <p:spPr>
            <a:xfrm rot="5400000" flipH="1">
              <a:off x="6632754" y="4854356"/>
              <a:ext cx="360000" cy="460979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3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63117" y="4991245"/>
              <a:ext cx="187200" cy="18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3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3564205" y="5541336"/>
            <a:ext cx="342359" cy="186247"/>
            <a:chOff x="4140246" y="6311515"/>
            <a:chExt cx="370582" cy="201600"/>
          </a:xfrm>
        </p:grpSpPr>
        <p:sp>
          <p:nvSpPr>
            <p:cNvPr id="41" name="Rectangle 40"/>
            <p:cNvSpPr/>
            <p:nvPr/>
          </p:nvSpPr>
          <p:spPr>
            <a:xfrm>
              <a:off x="4140246" y="6311515"/>
              <a:ext cx="187200" cy="20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3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323628" y="6318715"/>
              <a:ext cx="187200" cy="18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3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3573180" y="5841630"/>
            <a:ext cx="342359" cy="172943"/>
            <a:chOff x="4149961" y="6578845"/>
            <a:chExt cx="370582" cy="187200"/>
          </a:xfrm>
        </p:grpSpPr>
        <p:sp>
          <p:nvSpPr>
            <p:cNvPr id="44" name="Rectangle 43"/>
            <p:cNvSpPr/>
            <p:nvPr/>
          </p:nvSpPr>
          <p:spPr>
            <a:xfrm>
              <a:off x="4149961" y="6578845"/>
              <a:ext cx="187200" cy="18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3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333343" y="6578845"/>
              <a:ext cx="187200" cy="18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3"/>
            </a:p>
          </p:txBody>
        </p:sp>
      </p:grpSp>
      <p:sp>
        <p:nvSpPr>
          <p:cNvPr id="46" name="ZoneTexte 45"/>
          <p:cNvSpPr txBox="1"/>
          <p:nvPr/>
        </p:nvSpPr>
        <p:spPr>
          <a:xfrm>
            <a:off x="4067584" y="5492291"/>
            <a:ext cx="1892551" cy="29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3" dirty="0"/>
              <a:t>Semi-automatically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062280" y="5785934"/>
            <a:ext cx="1892551" cy="29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3" dirty="0"/>
              <a:t>Automatically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11"/>
          <a:srcRect l="-285" t="-1996" r="-1372" b="6449"/>
          <a:stretch/>
        </p:blipFill>
        <p:spPr>
          <a:xfrm>
            <a:off x="8625092" y="453069"/>
            <a:ext cx="3470788" cy="2121992"/>
          </a:xfrm>
          <a:prstGeom prst="rect">
            <a:avLst/>
          </a:prstGeom>
        </p:spPr>
      </p:pic>
      <p:sp>
        <p:nvSpPr>
          <p:cNvPr id="49" name="Flèche vers le bas 48"/>
          <p:cNvSpPr/>
          <p:nvPr/>
        </p:nvSpPr>
        <p:spPr>
          <a:xfrm rot="16200000">
            <a:off x="7974736" y="466310"/>
            <a:ext cx="529067" cy="683329"/>
          </a:xfrm>
          <a:prstGeom prst="downArrow">
            <a:avLst/>
          </a:prstGeom>
          <a:solidFill>
            <a:srgbClr val="008C8E"/>
          </a:solidFill>
          <a:ln>
            <a:solidFill>
              <a:srgbClr val="008C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3"/>
          </a:p>
        </p:txBody>
      </p:sp>
      <p:sp>
        <p:nvSpPr>
          <p:cNvPr id="50" name="Rectangle 49"/>
          <p:cNvSpPr/>
          <p:nvPr/>
        </p:nvSpPr>
        <p:spPr>
          <a:xfrm>
            <a:off x="8482481" y="3966147"/>
            <a:ext cx="142611" cy="172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3"/>
          </a:p>
        </p:txBody>
      </p:sp>
      <p:sp>
        <p:nvSpPr>
          <p:cNvPr id="51" name="Rectangle 50"/>
          <p:cNvSpPr/>
          <p:nvPr/>
        </p:nvSpPr>
        <p:spPr>
          <a:xfrm>
            <a:off x="8437979" y="3189562"/>
            <a:ext cx="142611" cy="172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3"/>
          </a:p>
        </p:txBody>
      </p:sp>
      <p:sp>
        <p:nvSpPr>
          <p:cNvPr id="52" name="Rectangle 51"/>
          <p:cNvSpPr/>
          <p:nvPr/>
        </p:nvSpPr>
        <p:spPr>
          <a:xfrm>
            <a:off x="6542783" y="634359"/>
            <a:ext cx="142611" cy="172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3"/>
          </a:p>
        </p:txBody>
      </p:sp>
      <p:sp>
        <p:nvSpPr>
          <p:cNvPr id="53" name="Rectangle 52"/>
          <p:cNvSpPr/>
          <p:nvPr/>
        </p:nvSpPr>
        <p:spPr>
          <a:xfrm>
            <a:off x="6495782" y="1589746"/>
            <a:ext cx="142611" cy="172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93"/>
          </a:p>
        </p:txBody>
      </p:sp>
      <p:grpSp>
        <p:nvGrpSpPr>
          <p:cNvPr id="54" name="Groupe 53"/>
          <p:cNvGrpSpPr/>
          <p:nvPr/>
        </p:nvGrpSpPr>
        <p:grpSpPr>
          <a:xfrm>
            <a:off x="798272" y="716013"/>
            <a:ext cx="2044596" cy="1013932"/>
            <a:chOff x="361551" y="775038"/>
            <a:chExt cx="2213143" cy="1097516"/>
          </a:xfrm>
        </p:grpSpPr>
        <p:sp>
          <p:nvSpPr>
            <p:cNvPr id="55" name="ZoneTexte 54">
              <a:hlinkClick r:id="" action="ppaction://noaction"/>
            </p:cNvPr>
            <p:cNvSpPr txBox="1"/>
            <p:nvPr/>
          </p:nvSpPr>
          <p:spPr>
            <a:xfrm>
              <a:off x="361551" y="775038"/>
              <a:ext cx="2213143" cy="1097516"/>
            </a:xfrm>
            <a:prstGeom prst="rect">
              <a:avLst/>
            </a:prstGeom>
            <a:solidFill>
              <a:srgbClr val="008C8E"/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554"/>
                </a:spcBef>
              </a:pPr>
              <a:r>
                <a:rPr lang="en-US" sz="1663" dirty="0"/>
                <a:t>Phenology</a:t>
              </a:r>
            </a:p>
            <a:p>
              <a:pPr>
                <a:spcBef>
                  <a:spcPts val="554"/>
                </a:spcBef>
              </a:pPr>
              <a:r>
                <a:rPr lang="en-US" sz="1663" dirty="0"/>
                <a:t>Energy Balance</a:t>
              </a:r>
            </a:p>
            <a:p>
              <a:pPr>
                <a:spcBef>
                  <a:spcPts val="554"/>
                </a:spcBef>
              </a:pPr>
              <a:r>
                <a:rPr lang="fr-FR" sz="1663" dirty="0"/>
                <a:t>Snow</a:t>
              </a:r>
              <a:endParaRPr lang="en-US" sz="1663" dirty="0"/>
            </a:p>
          </p:txBody>
        </p:sp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31932" y="1133338"/>
              <a:ext cx="366547" cy="366547"/>
            </a:xfrm>
            <a:prstGeom prst="rect">
              <a:avLst/>
            </a:prstGeom>
          </p:spPr>
        </p:pic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492" y="824488"/>
              <a:ext cx="905154" cy="253826"/>
            </a:xfrm>
            <a:prstGeom prst="rect">
              <a:avLst/>
            </a:prstGeom>
          </p:spPr>
        </p:pic>
        <p:pic>
          <p:nvPicPr>
            <p:cNvPr id="58" name="Image 5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147284" y="1570188"/>
              <a:ext cx="293360" cy="254132"/>
            </a:xfrm>
            <a:prstGeom prst="rect">
              <a:avLst/>
            </a:prstGeom>
          </p:spPr>
        </p:pic>
      </p:grpSp>
      <p:sp>
        <p:nvSpPr>
          <p:cNvPr id="59" name="Rectangle 58"/>
          <p:cNvSpPr/>
          <p:nvPr/>
        </p:nvSpPr>
        <p:spPr>
          <a:xfrm>
            <a:off x="464256" y="27785"/>
            <a:ext cx="1023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>
                <a:solidFill>
                  <a:srgbClr val="002060"/>
                </a:solidFill>
              </a:rPr>
              <a:t>CropMStudio and proof of concepts</a:t>
            </a:r>
          </a:p>
        </p:txBody>
      </p:sp>
      <p:sp>
        <p:nvSpPr>
          <p:cNvPr id="61" name="Ellipse 60"/>
          <p:cNvSpPr/>
          <p:nvPr/>
        </p:nvSpPr>
        <p:spPr>
          <a:xfrm>
            <a:off x="0" y="86195"/>
            <a:ext cx="415637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164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46" grpId="0"/>
      <p:bldP spid="47" grpId="0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E955-890B-4FCD-A3B3-9C02C6C71BB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image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661" y="708412"/>
            <a:ext cx="4309373" cy="3983182"/>
          </a:xfrm>
          <a:prstGeom prst="rect">
            <a:avLst/>
          </a:prstGeom>
          <a:ln/>
        </p:spPr>
      </p:pic>
      <p:pic>
        <p:nvPicPr>
          <p:cNvPr id="6" name="image3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309075" y="2949811"/>
            <a:ext cx="5601736" cy="3488048"/>
          </a:xfrm>
          <a:prstGeom prst="rect">
            <a:avLst/>
          </a:prstGeom>
          <a:ln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137" y="149980"/>
            <a:ext cx="4737024" cy="284096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027575" y="763196"/>
            <a:ext cx="2750505" cy="80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956" dirty="0">
                <a:solidFill>
                  <a:schemeClr val="accent6"/>
                </a:solidFill>
              </a:rPr>
              <a:t>Energy balance</a:t>
            </a:r>
          </a:p>
          <a:p>
            <a:endParaRPr lang="en-US" sz="1663" dirty="0"/>
          </a:p>
        </p:txBody>
      </p:sp>
      <p:sp>
        <p:nvSpPr>
          <p:cNvPr id="9" name="ZoneTexte 8"/>
          <p:cNvSpPr txBox="1"/>
          <p:nvPr/>
        </p:nvSpPr>
        <p:spPr>
          <a:xfrm>
            <a:off x="6277362" y="1317193"/>
            <a:ext cx="1333062" cy="80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956" dirty="0">
                <a:solidFill>
                  <a:schemeClr val="accent6"/>
                </a:solidFill>
              </a:rPr>
              <a:t>Snow</a:t>
            </a:r>
          </a:p>
          <a:p>
            <a:endParaRPr lang="en-US" sz="1663" dirty="0"/>
          </a:p>
        </p:txBody>
      </p:sp>
      <p:sp>
        <p:nvSpPr>
          <p:cNvPr id="10" name="ZoneTexte 9"/>
          <p:cNvSpPr txBox="1"/>
          <p:nvPr/>
        </p:nvSpPr>
        <p:spPr>
          <a:xfrm>
            <a:off x="4887901" y="2423950"/>
            <a:ext cx="2036236" cy="80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2956" dirty="0">
                <a:solidFill>
                  <a:schemeClr val="accent6"/>
                </a:solidFill>
              </a:rPr>
              <a:t>Phenology</a:t>
            </a:r>
            <a:endParaRPr lang="en-US" sz="2956" dirty="0">
              <a:solidFill>
                <a:schemeClr val="accent6"/>
              </a:solidFill>
            </a:endParaRPr>
          </a:p>
          <a:p>
            <a:endParaRPr lang="en-US" sz="1663" dirty="0"/>
          </a:p>
        </p:txBody>
      </p:sp>
      <p:sp>
        <p:nvSpPr>
          <p:cNvPr id="12" name="Rectangle 11"/>
          <p:cNvSpPr/>
          <p:nvPr/>
        </p:nvSpPr>
        <p:spPr>
          <a:xfrm>
            <a:off x="464256" y="27785"/>
            <a:ext cx="1023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>
                <a:solidFill>
                  <a:srgbClr val="002060"/>
                </a:solidFill>
              </a:rPr>
              <a:t>CropMStudio and proof of concepts</a:t>
            </a:r>
          </a:p>
        </p:txBody>
      </p:sp>
      <p:sp>
        <p:nvSpPr>
          <p:cNvPr id="13" name="Ellipse 12"/>
          <p:cNvSpPr/>
          <p:nvPr/>
        </p:nvSpPr>
        <p:spPr>
          <a:xfrm>
            <a:off x="0" y="86195"/>
            <a:ext cx="415637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551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AA391-6092-4A23-8AE5-2F5682F99C68}" type="slidenum">
              <a:rPr lang="en-US" smtClean="0"/>
              <a:t>26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2628783" y="1856000"/>
            <a:ext cx="6856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00A3A6"/>
              </a:solidFill>
              <a:ea typeface="+mj-ea"/>
              <a:cs typeface="+mj-cs"/>
            </a:endParaRPr>
          </a:p>
          <a:p>
            <a:pPr algn="ctr"/>
            <a:r>
              <a:rPr lang="en-US" sz="4000" b="1" dirty="0">
                <a:solidFill>
                  <a:srgbClr val="00A3A6"/>
                </a:solidFill>
                <a:ea typeface="+mj-ea"/>
                <a:cs typeface="+mj-cs"/>
              </a:rPr>
              <a:t>Limitations / Perspectives</a:t>
            </a:r>
          </a:p>
          <a:p>
            <a:pPr algn="ctr"/>
            <a:endParaRPr lang="en-US" sz="4000" b="1" dirty="0">
              <a:solidFill>
                <a:srgbClr val="00A3A6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23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AA391-6092-4A23-8AE5-2F5682F99C68}" type="slidenum">
              <a:rPr lang="en-US" smtClean="0"/>
              <a:t>27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4256" y="27785"/>
            <a:ext cx="1023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>
                <a:solidFill>
                  <a:srgbClr val="002060"/>
                </a:solidFill>
              </a:rPr>
              <a:t>Some improvements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78424" y="693178"/>
            <a:ext cx="112530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75662"/>
                </a:solidFill>
              </a:rPr>
              <a:t>P1* Automatic </a:t>
            </a:r>
            <a:r>
              <a:rPr lang="fr-FR" sz="2400" b="1" dirty="0" smtClean="0">
                <a:solidFill>
                  <a:srgbClr val="275662"/>
                </a:solidFill>
              </a:rPr>
              <a:t>transformation </a:t>
            </a:r>
            <a:r>
              <a:rPr lang="fr-FR" sz="2400" b="1" dirty="0">
                <a:solidFill>
                  <a:srgbClr val="275662"/>
                </a:solidFill>
              </a:rPr>
              <a:t>system </a:t>
            </a:r>
            <a:r>
              <a:rPr lang="en-US" sz="2400" b="1" dirty="0">
                <a:solidFill>
                  <a:srgbClr val="275662"/>
                </a:solidFill>
              </a:rPr>
              <a:t>from</a:t>
            </a:r>
            <a:r>
              <a:rPr lang="fr-FR" sz="2400" b="1" dirty="0">
                <a:solidFill>
                  <a:srgbClr val="275662"/>
                </a:solidFill>
              </a:rPr>
              <a:t> crop </a:t>
            </a:r>
            <a:r>
              <a:rPr lang="en-US" sz="2400" b="1" dirty="0">
                <a:solidFill>
                  <a:srgbClr val="275662"/>
                </a:solidFill>
              </a:rPr>
              <a:t>modeling platforms to Crop2ML</a:t>
            </a:r>
          </a:p>
          <a:p>
            <a:r>
              <a:rPr lang="en-US" sz="1848" b="1" dirty="0">
                <a:solidFill>
                  <a:srgbClr val="275662"/>
                </a:solidFill>
              </a:rPr>
              <a:t>	</a:t>
            </a:r>
            <a:r>
              <a:rPr lang="en-US" sz="2000" b="1" dirty="0" smtClean="0"/>
              <a:t>How</a:t>
            </a:r>
            <a:r>
              <a:rPr lang="en-US" sz="2000" b="1" dirty="0"/>
              <a:t>?</a:t>
            </a:r>
            <a:r>
              <a:rPr lang="en-US" sz="2000" dirty="0"/>
              <a:t> </a:t>
            </a:r>
          </a:p>
          <a:p>
            <a:pPr marL="1714500" lvl="3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Transform Platform model component </a:t>
            </a:r>
            <a:r>
              <a:rPr lang="en-US" sz="2000" dirty="0"/>
              <a:t>into </a:t>
            </a:r>
            <a:r>
              <a:rPr lang="en-US" sz="2000" dirty="0" smtClean="0"/>
              <a:t>a common ASG and </a:t>
            </a:r>
            <a:r>
              <a:rPr lang="en-US" sz="2000" dirty="0"/>
              <a:t>generate the code from </a:t>
            </a:r>
            <a:r>
              <a:rPr lang="en-US" sz="2000" dirty="0" smtClean="0"/>
              <a:t>it</a:t>
            </a:r>
          </a:p>
          <a:p>
            <a:pPr marL="1714500" lvl="3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Infer Crop2ML model specifications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37071" y="2389239"/>
            <a:ext cx="9424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Interest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Facilitate reuse with existing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Maintenance and Update</a:t>
            </a:r>
            <a:endParaRPr lang="en-US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678424" y="3643223"/>
            <a:ext cx="95569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75662"/>
                </a:solidFill>
              </a:rPr>
              <a:t>P2* Crop2ML Models </a:t>
            </a:r>
            <a:r>
              <a:rPr lang="en-US" sz="2400" b="1" dirty="0">
                <a:solidFill>
                  <a:srgbClr val="275662"/>
                </a:solidFill>
              </a:rPr>
              <a:t>R</a:t>
            </a:r>
            <a:r>
              <a:rPr lang="en-US" sz="2400" b="1" dirty="0" smtClean="0">
                <a:solidFill>
                  <a:srgbClr val="275662"/>
                </a:solidFill>
              </a:rPr>
              <a:t>epository </a:t>
            </a:r>
            <a:endParaRPr lang="en-US" sz="2400" b="1" dirty="0">
              <a:solidFill>
                <a:srgbClr val="275662"/>
              </a:solidFill>
            </a:endParaRPr>
          </a:p>
          <a:p>
            <a:r>
              <a:rPr lang="en-US" dirty="0"/>
              <a:t>        </a:t>
            </a:r>
            <a:r>
              <a:rPr lang="en-US" dirty="0" smtClean="0"/>
              <a:t>	</a:t>
            </a:r>
            <a:r>
              <a:rPr lang="en-US" sz="2000" b="1" dirty="0" smtClean="0"/>
              <a:t>How</a:t>
            </a:r>
            <a:r>
              <a:rPr lang="en-US" sz="2000" b="1" dirty="0"/>
              <a:t>?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Develop a Web application with relational database</a:t>
            </a:r>
            <a:endParaRPr lang="en-US" sz="2000" dirty="0"/>
          </a:p>
          <a:p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637069" y="4880722"/>
            <a:ext cx="859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Interest</a:t>
            </a:r>
            <a:endParaRPr lang="en-US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050025" y="5295664"/>
            <a:ext cx="85983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Increase collaboration and model component sharing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A391-6092-4A23-8AE5-2F5682F99C68}" type="slidenum">
              <a:rPr lang="en-US" smtClean="0"/>
              <a:t>28</a:t>
            </a:fld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678425" y="693178"/>
            <a:ext cx="100253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75662"/>
                </a:solidFill>
              </a:rPr>
              <a:t>P2* </a:t>
            </a:r>
            <a:r>
              <a:rPr lang="en-US" sz="2400" b="1" dirty="0">
                <a:solidFill>
                  <a:srgbClr val="275662"/>
                </a:solidFill>
              </a:rPr>
              <a:t>Enhance the integration of PBMs across different languages and scales</a:t>
            </a:r>
          </a:p>
          <a:p>
            <a:r>
              <a:rPr lang="en-US" sz="1848" b="1" dirty="0">
                <a:solidFill>
                  <a:srgbClr val="275662"/>
                </a:solidFill>
              </a:rPr>
              <a:t>        </a:t>
            </a:r>
            <a:r>
              <a:rPr lang="en-US" sz="2000" b="1" dirty="0"/>
              <a:t>How?</a:t>
            </a:r>
            <a:r>
              <a:rPr lang="en-US" sz="2000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 Link Crop2ML with other model reuse initiatives (Crops In Silico, SBML, …)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157748" y="1749471"/>
            <a:ext cx="859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Interest with Crops In Silico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37071" y="2145019"/>
            <a:ext cx="104470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make available model components into the languages supported by </a:t>
            </a:r>
            <a:r>
              <a:rPr lang="en-US" sz="2000" dirty="0" smtClean="0"/>
              <a:t>Yggdrasil (Lang, 2019) </a:t>
            </a:r>
            <a:r>
              <a:rPr lang="en-US" sz="2000" dirty="0"/>
              <a:t>with their wrappers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produce efficient components source code in various languages in order to improve the performance of the simulation in Yggdrasil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validate each component with unit tests before their integration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07921" y="3824048"/>
            <a:ext cx="95569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75662"/>
                </a:solidFill>
              </a:rPr>
              <a:t>P3* </a:t>
            </a:r>
            <a:r>
              <a:rPr lang="en-US" sz="2400" b="1" dirty="0">
                <a:solidFill>
                  <a:srgbClr val="275662"/>
                </a:solidFill>
              </a:rPr>
              <a:t>Address Semantic compatibility</a:t>
            </a:r>
          </a:p>
          <a:p>
            <a:r>
              <a:rPr lang="en-US" dirty="0"/>
              <a:t>        </a:t>
            </a:r>
            <a:r>
              <a:rPr lang="en-US" sz="2000" b="1" dirty="0"/>
              <a:t>How?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Common Ontology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Model to model dictionary</a:t>
            </a:r>
          </a:p>
          <a:p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157748" y="5159028"/>
            <a:ext cx="859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Interest to address semantic compatibility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612485" y="5504619"/>
            <a:ext cx="85983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Support platforms interoperability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4256" y="27785"/>
            <a:ext cx="1023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>
                <a:solidFill>
                  <a:srgbClr val="002060"/>
                </a:solidFill>
              </a:rPr>
              <a:t>Some improvements</a:t>
            </a:r>
          </a:p>
        </p:txBody>
      </p:sp>
    </p:spTree>
    <p:extLst>
      <p:ext uri="{BB962C8B-B14F-4D97-AF65-F5344CB8AC3E}">
        <p14:creationId xmlns:p14="http://schemas.microsoft.com/office/powerpoint/2010/main" val="12779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A391-6092-4A23-8AE5-2F5682F99C68}" type="slidenum">
              <a:rPr lang="en-US" smtClean="0"/>
              <a:t>2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7365374" y="2207548"/>
            <a:ext cx="3762029" cy="376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48" b="1" dirty="0">
                <a:solidFill>
                  <a:srgbClr val="275662"/>
                </a:solidFill>
              </a:rPr>
              <a:t>+40 wheat models in use (</a:t>
            </a:r>
            <a:r>
              <a:rPr lang="en-US" sz="1848" b="1" dirty="0" err="1">
                <a:solidFill>
                  <a:srgbClr val="275662"/>
                </a:solidFill>
              </a:rPr>
              <a:t>AgMIP</a:t>
            </a:r>
            <a:r>
              <a:rPr lang="en-US" sz="1848" b="1" dirty="0">
                <a:solidFill>
                  <a:srgbClr val="275662"/>
                </a:solidFill>
              </a:rPr>
              <a:t>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373" y="2571642"/>
            <a:ext cx="3580265" cy="253211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017692" y="4944297"/>
            <a:ext cx="1509097" cy="2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9" dirty="0">
                <a:solidFill>
                  <a:srgbClr val="275662"/>
                </a:solidFill>
              </a:rPr>
              <a:t>Chew </a:t>
            </a:r>
            <a:r>
              <a:rPr lang="en-US" sz="1109" i="1" dirty="0">
                <a:solidFill>
                  <a:srgbClr val="275662"/>
                </a:solidFill>
              </a:rPr>
              <a:t>et al., </a:t>
            </a:r>
            <a:r>
              <a:rPr lang="en-US" sz="1109" dirty="0">
                <a:solidFill>
                  <a:srgbClr val="275662"/>
                </a:solidFill>
              </a:rPr>
              <a:t>2017 FCR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6" y="2078707"/>
            <a:ext cx="3882684" cy="3397349"/>
          </a:xfrm>
          <a:prstGeom prst="rect">
            <a:avLst/>
          </a:prstGeom>
        </p:spPr>
      </p:pic>
      <p:sp>
        <p:nvSpPr>
          <p:cNvPr id="11" name="Flèche droite 10"/>
          <p:cNvSpPr/>
          <p:nvPr/>
        </p:nvSpPr>
        <p:spPr>
          <a:xfrm>
            <a:off x="5589379" y="3217691"/>
            <a:ext cx="1052552" cy="749208"/>
          </a:xfrm>
          <a:prstGeom prst="rightArrow">
            <a:avLst/>
          </a:prstGeom>
          <a:solidFill>
            <a:srgbClr val="66C1BF"/>
          </a:solidFill>
          <a:ln>
            <a:solidFill>
              <a:srgbClr val="66C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3" dirty="0">
              <a:solidFill>
                <a:srgbClr val="275662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2746" y="960352"/>
            <a:ext cx="1706753" cy="115540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2895" y="823919"/>
            <a:ext cx="5936039" cy="945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48" b="1" dirty="0">
                <a:solidFill>
                  <a:srgbClr val="275662"/>
                </a:solidFill>
              </a:rPr>
              <a:t>Simulation models are popular tools to analyze and predict plant and crop development and growth from molecular to ecosystem levels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77561" y="129628"/>
            <a:ext cx="1001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Process-based crop models developed with modeling frameworks</a:t>
            </a:r>
          </a:p>
        </p:txBody>
      </p:sp>
    </p:spTree>
    <p:extLst>
      <p:ext uri="{BB962C8B-B14F-4D97-AF65-F5344CB8AC3E}">
        <p14:creationId xmlns:p14="http://schemas.microsoft.com/office/powerpoint/2010/main" val="202319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A391-6092-4A23-8AE5-2F5682F99C68}" type="slidenum">
              <a:rPr lang="en-US" smtClean="0"/>
              <a:t>29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4256" y="551005"/>
            <a:ext cx="9131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It is an ongoing, long-term activity, to satisfy platform requirements and facilitate Crop2ML model life-cycle management to make Crop2ML a standard for the plant and crop modeling community.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256" y="27785"/>
            <a:ext cx="1023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>
                <a:solidFill>
                  <a:srgbClr val="002060"/>
                </a:solidFill>
              </a:rPr>
              <a:t>Some improvements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4256" y="3340402"/>
            <a:ext cx="10574594" cy="261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Reuse of process-based models: Automatic transformation into many programming languages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simulation platforms.  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silico Plants,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diaa007.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https://doi.org/10.1093/insilicoplants/diaa007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000" dirty="0"/>
              <a:t>Crop2ML: An open-source multi-language modeling framework for the exchange and reuse of </a:t>
            </a:r>
            <a:endParaRPr lang="en-US" sz="20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crop </a:t>
            </a:r>
            <a:r>
              <a:rPr lang="en-US" sz="2000" dirty="0"/>
              <a:t>model </a:t>
            </a:r>
            <a:r>
              <a:rPr lang="en-US" sz="2000" dirty="0" smtClean="0"/>
              <a:t>components. Environmental </a:t>
            </a:r>
            <a:r>
              <a:rPr lang="en-US" sz="2000" dirty="0"/>
              <a:t>Modelling &amp; </a:t>
            </a:r>
            <a:r>
              <a:rPr lang="en-US" sz="2000" dirty="0" smtClean="0"/>
              <a:t>Software</a:t>
            </a:r>
            <a:r>
              <a:rPr lang="en-US" sz="2000" dirty="0"/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doi.org/</a:t>
            </a:r>
            <a:r>
              <a:rPr lang="en-US" sz="2000" dirty="0" smtClean="0">
                <a:hlinkClick r:id="rId3"/>
              </a:rPr>
              <a:t>10.1016/j.envsoft.2021.105055</a:t>
            </a:r>
            <a:endParaRPr lang="en-US" sz="20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455" y="2715145"/>
            <a:ext cx="1023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 smtClean="0">
                <a:solidFill>
                  <a:srgbClr val="002060"/>
                </a:solidFill>
              </a:rPr>
              <a:t>For further information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3402"/>
          <a:stretch/>
        </p:blipFill>
        <p:spPr>
          <a:xfrm>
            <a:off x="3916760" y="1277877"/>
            <a:ext cx="4777544" cy="43862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6533" y="2508001"/>
            <a:ext cx="3788619" cy="3163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185"/>
            <a:r>
              <a:rPr lang="en-US" altLang="en-US" sz="3326" dirty="0">
                <a:solidFill>
                  <a:srgbClr val="008C8E"/>
                </a:solidFill>
              </a:rPr>
              <a:t>Follow and contribute to </a:t>
            </a:r>
            <a:r>
              <a:rPr lang="en-US" altLang="en-US" sz="3326" b="1" dirty="0">
                <a:solidFill>
                  <a:srgbClr val="008C8E"/>
                </a:solidFill>
              </a:rPr>
              <a:t>Crop2ML</a:t>
            </a:r>
            <a:r>
              <a:rPr lang="en-US" altLang="en-US" sz="3326" dirty="0">
                <a:solidFill>
                  <a:srgbClr val="008C8E"/>
                </a:solidFill>
              </a:rPr>
              <a:t>  development on GitHub</a:t>
            </a:r>
          </a:p>
          <a:p>
            <a:endParaRPr lang="en-US" altLang="en-US" sz="3326" dirty="0">
              <a:solidFill>
                <a:srgbClr val="008C8E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24277" r="22876"/>
          <a:stretch/>
        </p:blipFill>
        <p:spPr>
          <a:xfrm>
            <a:off x="1198830" y="873095"/>
            <a:ext cx="1441605" cy="14343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03984" y="724183"/>
            <a:ext cx="7032070" cy="43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17" dirty="0">
                <a:hlinkClick r:id="rId5"/>
              </a:rPr>
              <a:t>https://github.com/AgriculturalModelExchangeInitiative/</a:t>
            </a:r>
            <a:r>
              <a:rPr lang="fr-FR" sz="2217" dirty="0"/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3984" y="2761527"/>
            <a:ext cx="5521432" cy="3110219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Become an AM(E)I !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/>
          <a:srcRect l="66686" t="21107" r="4054" b="42835"/>
          <a:stretch/>
        </p:blipFill>
        <p:spPr>
          <a:xfrm>
            <a:off x="9512449" y="1277877"/>
            <a:ext cx="2034712" cy="250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AA391-6092-4A23-8AE5-2F5682F99C68}" type="slidenum">
              <a:rPr lang="en-US" smtClean="0"/>
              <a:t>3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377561" y="45220"/>
            <a:ext cx="9354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Some Process-based crop modeling frameworks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377561" y="628392"/>
            <a:ext cx="3114230" cy="2663111"/>
            <a:chOff x="377561" y="628392"/>
            <a:chExt cx="3114230" cy="266311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561" y="1016846"/>
              <a:ext cx="3114230" cy="2274657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660" y="628392"/>
              <a:ext cx="1393984" cy="418195"/>
            </a:xfrm>
            <a:prstGeom prst="rect">
              <a:avLst/>
            </a:prstGeom>
          </p:spPr>
        </p:pic>
      </p:grpSp>
      <p:grpSp>
        <p:nvGrpSpPr>
          <p:cNvPr id="10" name="Groupe 9"/>
          <p:cNvGrpSpPr/>
          <p:nvPr/>
        </p:nvGrpSpPr>
        <p:grpSpPr>
          <a:xfrm>
            <a:off x="3860110" y="719098"/>
            <a:ext cx="7728771" cy="3563844"/>
            <a:chOff x="3860110" y="652518"/>
            <a:chExt cx="7728771" cy="3563844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0110" y="652518"/>
              <a:ext cx="6758145" cy="3563844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78285" y="672922"/>
              <a:ext cx="1610596" cy="484604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377561" y="4118136"/>
            <a:ext cx="6317467" cy="2116387"/>
            <a:chOff x="377561" y="4118136"/>
            <a:chExt cx="6317467" cy="2116387"/>
          </a:xfrm>
        </p:grpSpPr>
        <p:grpSp>
          <p:nvGrpSpPr>
            <p:cNvPr id="5" name="Groupe 4"/>
            <p:cNvGrpSpPr/>
            <p:nvPr/>
          </p:nvGrpSpPr>
          <p:grpSpPr>
            <a:xfrm>
              <a:off x="377561" y="4118136"/>
              <a:ext cx="6317467" cy="2116387"/>
              <a:chOff x="377561" y="4118136"/>
              <a:chExt cx="6317467" cy="2116387"/>
            </a:xfrm>
          </p:grpSpPr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7561" y="4458050"/>
                <a:ext cx="6317467" cy="1234261"/>
              </a:xfrm>
              <a:prstGeom prst="rect">
                <a:avLst/>
              </a:prstGeom>
            </p:spPr>
          </p:pic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42586" y="5613163"/>
                <a:ext cx="1466116" cy="621360"/>
              </a:xfrm>
              <a:prstGeom prst="rect">
                <a:avLst/>
              </a:prstGeom>
            </p:spPr>
          </p:pic>
          <p:sp>
            <p:nvSpPr>
              <p:cNvPr id="25" name="ZoneTexte 24"/>
              <p:cNvSpPr txBox="1"/>
              <p:nvPr/>
            </p:nvSpPr>
            <p:spPr>
              <a:xfrm>
                <a:off x="1519311" y="4118136"/>
                <a:ext cx="28178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Atomic / Coupled Models</a:t>
                </a:r>
              </a:p>
            </p:txBody>
          </p:sp>
        </p:grpSp>
        <p:sp>
          <p:nvSpPr>
            <p:cNvPr id="26" name="ZoneTexte 25"/>
            <p:cNvSpPr txBox="1"/>
            <p:nvPr/>
          </p:nvSpPr>
          <p:spPr>
            <a:xfrm>
              <a:off x="4729306" y="4118136"/>
              <a:ext cx="1280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Analysis</a:t>
              </a:r>
            </a:p>
          </p:txBody>
        </p:sp>
      </p:grpSp>
      <p:sp>
        <p:nvSpPr>
          <p:cNvPr id="19" name="Flèche à angle droit 18"/>
          <p:cNvSpPr/>
          <p:nvPr/>
        </p:nvSpPr>
        <p:spPr>
          <a:xfrm rot="5400000">
            <a:off x="6329680" y="1033914"/>
            <a:ext cx="1197401" cy="1799351"/>
          </a:xfrm>
          <a:prstGeom prst="bentUpArrow">
            <a:avLst>
              <a:gd name="adj1" fmla="val 33485"/>
              <a:gd name="adj2" fmla="val 31667"/>
              <a:gd name="adj3" fmla="val 25000"/>
            </a:avLst>
          </a:prstGeom>
          <a:solidFill>
            <a:srgbClr val="66C1BF"/>
          </a:solidFill>
          <a:ln>
            <a:solidFill>
              <a:srgbClr val="66C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/>
          <a:stretch/>
        </p:blipFill>
        <p:spPr>
          <a:xfrm>
            <a:off x="7774325" y="1645568"/>
            <a:ext cx="4407920" cy="42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1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A391-6092-4A23-8AE5-2F5682F99C68}" type="slidenum">
              <a:rPr lang="en-US" smtClean="0"/>
              <a:t>4</a:t>
            </a:fld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-28136" y="1463886"/>
            <a:ext cx="697796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600" dirty="0">
                <a:solidFill>
                  <a:srgbClr val="275662"/>
                </a:solidFill>
              </a:rPr>
              <a:t>Analyze models at the </a:t>
            </a:r>
            <a:r>
              <a:rPr lang="en-US" sz="2600" dirty="0" smtClean="0">
                <a:solidFill>
                  <a:srgbClr val="275662"/>
                </a:solidFill>
              </a:rPr>
              <a:t>process-level</a:t>
            </a:r>
          </a:p>
          <a:p>
            <a:pPr marL="285750" indent="-285750">
              <a:buFontTx/>
              <a:buChar char="-"/>
            </a:pPr>
            <a:endParaRPr lang="en-US" sz="2600" dirty="0">
              <a:solidFill>
                <a:srgbClr val="275662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275662"/>
                </a:solidFill>
              </a:rPr>
              <a:t>Integrate </a:t>
            </a:r>
            <a:r>
              <a:rPr lang="en-US" sz="2800" dirty="0">
                <a:solidFill>
                  <a:srgbClr val="275662"/>
                </a:solidFill>
              </a:rPr>
              <a:t>new biological knowledge in crop models</a:t>
            </a:r>
            <a:endParaRPr lang="en-GB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77262" y="738037"/>
            <a:ext cx="8642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/>
              <a:t>Scientific Challenges</a:t>
            </a:r>
            <a:endParaRPr lang="en-US" sz="2600" b="1" dirty="0"/>
          </a:p>
        </p:txBody>
      </p:sp>
      <p:sp>
        <p:nvSpPr>
          <p:cNvPr id="6" name="Rectangle 5"/>
          <p:cNvSpPr/>
          <p:nvPr/>
        </p:nvSpPr>
        <p:spPr>
          <a:xfrm>
            <a:off x="-28137" y="4433547"/>
            <a:ext cx="72026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600" dirty="0">
                <a:solidFill>
                  <a:srgbClr val="275662"/>
                </a:solidFill>
              </a:rPr>
              <a:t>Exchange and reuse model components between different modeling platforms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7262" y="3640739"/>
            <a:ext cx="8642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/>
            </a:lvl1pPr>
          </a:lstStyle>
          <a:p>
            <a:r>
              <a:rPr lang="fr-FR" dirty="0"/>
              <a:t>Communities Challenges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77263" y="57381"/>
            <a:ext cx="758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New challenges in PBM modeling and simulation</a:t>
            </a:r>
          </a:p>
        </p:txBody>
      </p:sp>
    </p:spTree>
    <p:extLst>
      <p:ext uri="{BB962C8B-B14F-4D97-AF65-F5344CB8AC3E}">
        <p14:creationId xmlns:p14="http://schemas.microsoft.com/office/powerpoint/2010/main" val="9064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64254" y="640508"/>
            <a:ext cx="10298698" cy="19371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109"/>
              </a:spcBef>
              <a:defRPr/>
            </a:pPr>
            <a:r>
              <a:rPr lang="en-US" sz="2600" b="1" dirty="0">
                <a:solidFill>
                  <a:srgbClr val="275662"/>
                </a:solidFill>
              </a:rPr>
              <a:t>Crop modeling frameworks:</a:t>
            </a:r>
          </a:p>
          <a:p>
            <a:pPr marL="422361" indent="-422361">
              <a:spcBef>
                <a:spcPts val="1109"/>
              </a:spcBef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solidFill>
                  <a:srgbClr val="275662"/>
                </a:solidFill>
              </a:rPr>
              <a:t>A large community since more than 30 years</a:t>
            </a:r>
          </a:p>
          <a:p>
            <a:pPr marL="422361" indent="-422361">
              <a:spcBef>
                <a:spcPts val="1109"/>
              </a:spcBef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solidFill>
                  <a:srgbClr val="275662"/>
                </a:solidFill>
              </a:rPr>
              <a:t>Facilitate model development and reuse</a:t>
            </a:r>
          </a:p>
          <a:p>
            <a:pPr marL="422361" indent="-422361">
              <a:spcBef>
                <a:spcPts val="1109"/>
              </a:spcBef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solidFill>
                  <a:srgbClr val="275662"/>
                </a:solidFill>
              </a:rPr>
              <a:t>Based on a component-based approach (phenology, water balance, …) 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464254" y="0"/>
            <a:ext cx="1004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Benefits and limitations of crop modeling frameworks</a:t>
            </a: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E955-890B-4FCD-A3B3-9C02C6C71BBA}" type="slidenum">
              <a:rPr lang="en-US" smtClean="0"/>
              <a:t>5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27972" y="3045217"/>
            <a:ext cx="9511435" cy="2359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6377" indent="-246377">
              <a:spcBef>
                <a:spcPts val="1109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accent2"/>
                </a:solidFill>
              </a:rPr>
              <a:t>Have a rigid structure (architecture)</a:t>
            </a:r>
          </a:p>
          <a:p>
            <a:pPr marL="246377" indent="-246377">
              <a:spcBef>
                <a:spcPts val="1109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accent2"/>
                </a:solidFill>
              </a:rPr>
              <a:t>Require high-level programming skills to make changes</a:t>
            </a:r>
          </a:p>
          <a:p>
            <a:pPr marL="246377" indent="-246377">
              <a:spcBef>
                <a:spcPts val="1109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accent2"/>
                </a:solidFill>
              </a:rPr>
              <a:t>Have limited modularity (careful definition of interfaces)</a:t>
            </a:r>
          </a:p>
          <a:p>
            <a:pPr marL="246377" indent="-246377">
              <a:spcBef>
                <a:spcPts val="1109"/>
              </a:spcBef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accent2"/>
                </a:solidFill>
              </a:rPr>
              <a:t>Lack of standardization toward few frameworks (Donatelli et al, 2012)</a:t>
            </a:r>
          </a:p>
          <a:p>
            <a:pPr marL="246377" indent="-246377">
              <a:spcBef>
                <a:spcPts val="1109"/>
              </a:spcBef>
              <a:buFont typeface="Arial" panose="020B0604020202020204" pitchFamily="34" charset="0"/>
              <a:buChar char="•"/>
              <a:defRPr/>
            </a:pPr>
            <a:endParaRPr lang="en-US" sz="2217" b="1" dirty="0">
              <a:solidFill>
                <a:schemeClr val="accent2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64254" y="2449963"/>
            <a:ext cx="12238872" cy="9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26" dirty="0">
                <a:solidFill>
                  <a:schemeClr val="accent1"/>
                </a:solidFill>
              </a:rPr>
              <a:t>However, </a:t>
            </a:r>
            <a:r>
              <a:rPr lang="en-US" sz="2200" dirty="0"/>
              <a:t>the reusability of models has also proved to be modest:</a:t>
            </a:r>
          </a:p>
          <a:p>
            <a:r>
              <a:rPr lang="en-US" sz="2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64253" y="4975003"/>
            <a:ext cx="10665116" cy="10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Faced with the heterogeneity of crop modeling frameworks, how to automatically reuse model components between different frameworks?</a:t>
            </a:r>
          </a:p>
          <a:p>
            <a:endParaRPr lang="en-US" sz="1663" dirty="0"/>
          </a:p>
        </p:txBody>
      </p:sp>
    </p:spTree>
    <p:extLst>
      <p:ext uri="{BB962C8B-B14F-4D97-AF65-F5344CB8AC3E}">
        <p14:creationId xmlns:p14="http://schemas.microsoft.com/office/powerpoint/2010/main" val="26727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E955-890B-4FCD-A3B3-9C02C6C71BB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473" y="975221"/>
            <a:ext cx="4485223" cy="4908536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536983" y="1557707"/>
            <a:ext cx="5049112" cy="13858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316771" indent="-316771">
              <a:spcBef>
                <a:spcPts val="1109"/>
              </a:spcBef>
              <a:buClr>
                <a:srgbClr val="66C1B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17" dirty="0">
                <a:solidFill>
                  <a:srgbClr val="275662"/>
                </a:solidFill>
              </a:rPr>
              <a:t>Group of crop modelers sharing a </a:t>
            </a:r>
            <a:r>
              <a:rPr lang="en-US" sz="2217" b="1" dirty="0">
                <a:solidFill>
                  <a:srgbClr val="275662"/>
                </a:solidFill>
              </a:rPr>
              <a:t>common vision</a:t>
            </a:r>
            <a:r>
              <a:rPr lang="en-US" sz="2217" dirty="0">
                <a:solidFill>
                  <a:srgbClr val="275662"/>
                </a:solidFill>
              </a:rPr>
              <a:t> to advance agro-environmental research via the use of models.</a:t>
            </a:r>
          </a:p>
          <a:p>
            <a:pPr marL="316771" indent="-316771">
              <a:spcBef>
                <a:spcPts val="1109"/>
              </a:spcBef>
              <a:buClr>
                <a:srgbClr val="66C1BF"/>
              </a:buClr>
              <a:buSzPct val="150000"/>
              <a:buFont typeface="Arial" panose="020B0604020202020204" pitchFamily="34" charset="0"/>
              <a:buChar char="•"/>
            </a:pPr>
            <a:endParaRPr lang="en-US" sz="1848" dirty="0">
              <a:solidFill>
                <a:srgbClr val="27566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8285" y="2864090"/>
            <a:ext cx="5631744" cy="7746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6771" indent="-316771">
              <a:spcBef>
                <a:spcPts val="1109"/>
              </a:spcBef>
              <a:buClr>
                <a:srgbClr val="66C1BF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217" dirty="0">
                <a:solidFill>
                  <a:srgbClr val="275662"/>
                </a:solidFill>
              </a:rPr>
              <a:t>To Propose a solution to the crop </a:t>
            </a:r>
            <a:r>
              <a:rPr lang="en-US" sz="2217" dirty="0" smtClean="0">
                <a:solidFill>
                  <a:srgbClr val="275662"/>
                </a:solidFill>
              </a:rPr>
              <a:t>modeling </a:t>
            </a:r>
            <a:r>
              <a:rPr lang="en-US" sz="2217" dirty="0">
                <a:solidFill>
                  <a:srgbClr val="275662"/>
                </a:solidFill>
              </a:rPr>
              <a:t>community for NextGen crop modeling tools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22914" y="672697"/>
            <a:ext cx="5915830" cy="547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956" b="1" dirty="0"/>
              <a:t>Vision</a:t>
            </a:r>
            <a:endParaRPr lang="en-US" sz="2956" b="1" dirty="0"/>
          </a:p>
        </p:txBody>
      </p:sp>
      <p:sp>
        <p:nvSpPr>
          <p:cNvPr id="14" name="Flèche vers le bas 13"/>
          <p:cNvSpPr/>
          <p:nvPr/>
        </p:nvSpPr>
        <p:spPr>
          <a:xfrm rot="5400000">
            <a:off x="6316395" y="2384885"/>
            <a:ext cx="353941" cy="538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3"/>
          </a:p>
        </p:txBody>
      </p:sp>
      <p:sp>
        <p:nvSpPr>
          <p:cNvPr id="15" name="Rectangle à coins arrondis 14"/>
          <p:cNvSpPr/>
          <p:nvPr/>
        </p:nvSpPr>
        <p:spPr>
          <a:xfrm>
            <a:off x="1343474" y="3726663"/>
            <a:ext cx="2558308" cy="2423038"/>
          </a:xfrm>
          <a:prstGeom prst="roundRect">
            <a:avLst/>
          </a:prstGeom>
          <a:solidFill>
            <a:schemeClr val="bg1"/>
          </a:solidFill>
          <a:ln>
            <a:solidFill>
              <a:srgbClr val="008C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370"/>
              </a:spcBef>
              <a:buSzPct val="150000"/>
            </a:pPr>
            <a:r>
              <a:rPr lang="en-US" sz="1109" b="1" dirty="0">
                <a:solidFill>
                  <a:srgbClr val="275662"/>
                </a:solidFill>
              </a:rPr>
              <a:t>AMEI past hands-on workshop</a:t>
            </a:r>
          </a:p>
          <a:p>
            <a:pPr marL="158386" indent="-158386">
              <a:spcBef>
                <a:spcPts val="37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1109" dirty="0">
                <a:solidFill>
                  <a:srgbClr val="275662"/>
                </a:solidFill>
              </a:rPr>
              <a:t>Gainesville, USA – Feb. 2015</a:t>
            </a:r>
          </a:p>
          <a:p>
            <a:pPr marL="158386" indent="-158386">
              <a:spcBef>
                <a:spcPts val="37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1109" dirty="0">
                <a:solidFill>
                  <a:srgbClr val="275662"/>
                </a:solidFill>
              </a:rPr>
              <a:t>Toulouse, FR – Jul. 2016</a:t>
            </a:r>
          </a:p>
          <a:p>
            <a:pPr marL="158386" indent="-158386">
              <a:spcBef>
                <a:spcPts val="37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1109" dirty="0">
                <a:solidFill>
                  <a:srgbClr val="275662"/>
                </a:solidFill>
              </a:rPr>
              <a:t>Bologna, IT – Jul 2016</a:t>
            </a:r>
          </a:p>
          <a:p>
            <a:pPr marL="158386" indent="-158386">
              <a:spcBef>
                <a:spcPts val="37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1109" dirty="0">
                <a:solidFill>
                  <a:srgbClr val="275662"/>
                </a:solidFill>
              </a:rPr>
              <a:t>Paris, FR – Oct.2017</a:t>
            </a:r>
          </a:p>
          <a:p>
            <a:pPr marL="158386" indent="-158386">
              <a:spcBef>
                <a:spcPts val="37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1109" dirty="0">
                <a:solidFill>
                  <a:srgbClr val="275662"/>
                </a:solidFill>
              </a:rPr>
              <a:t>Rome, IR – Mar. 2018</a:t>
            </a:r>
          </a:p>
          <a:p>
            <a:pPr marL="158386" indent="-158386">
              <a:spcBef>
                <a:spcPts val="37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1109" dirty="0">
                <a:solidFill>
                  <a:srgbClr val="275662"/>
                </a:solidFill>
              </a:rPr>
              <a:t>Bonn, GE – Jul. 2018</a:t>
            </a:r>
          </a:p>
          <a:p>
            <a:pPr marL="158386" indent="-158386">
              <a:spcBef>
                <a:spcPts val="37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1109" dirty="0">
                <a:solidFill>
                  <a:srgbClr val="275662"/>
                </a:solidFill>
              </a:rPr>
              <a:t>Montpellier, FR – Nov. 2018</a:t>
            </a:r>
          </a:p>
          <a:p>
            <a:pPr marL="158386" indent="-158386">
              <a:spcBef>
                <a:spcPts val="37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1109" dirty="0">
                <a:solidFill>
                  <a:srgbClr val="275662"/>
                </a:solidFill>
              </a:rPr>
              <a:t>Toulouse, FR – Feb. 2019</a:t>
            </a:r>
          </a:p>
          <a:p>
            <a:pPr marL="158386" indent="-158386">
              <a:spcBef>
                <a:spcPts val="37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1109" dirty="0">
                <a:solidFill>
                  <a:srgbClr val="275662"/>
                </a:solidFill>
              </a:rPr>
              <a:t>Gainesville, US – Apr. 2019</a:t>
            </a:r>
          </a:p>
          <a:p>
            <a:pPr marL="158386" indent="-158386">
              <a:spcBef>
                <a:spcPts val="37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1109" dirty="0">
                <a:solidFill>
                  <a:srgbClr val="275662"/>
                </a:solidFill>
              </a:rPr>
              <a:t>Montpellier, FR – Oct.2019 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464254" y="0"/>
            <a:ext cx="1004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The Agricultural Model Exchange Initiative (AMEI)</a:t>
            </a:r>
          </a:p>
        </p:txBody>
      </p:sp>
    </p:spTree>
    <p:extLst>
      <p:ext uri="{BB962C8B-B14F-4D97-AF65-F5344CB8AC3E}">
        <p14:creationId xmlns:p14="http://schemas.microsoft.com/office/powerpoint/2010/main" val="118197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A391-6092-4A23-8AE5-2F5682F99C68}" type="slidenum">
              <a:rPr lang="en-US" smtClean="0"/>
              <a:t>7</a:t>
            </a:fld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3938953" y="1969478"/>
            <a:ext cx="46142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00A3A6"/>
              </a:solidFill>
              <a:ea typeface="+mj-ea"/>
              <a:cs typeface="+mj-cs"/>
            </a:endParaRPr>
          </a:p>
          <a:p>
            <a:pPr algn="ctr"/>
            <a:r>
              <a:rPr lang="en-US" sz="4000" b="1" dirty="0">
                <a:solidFill>
                  <a:srgbClr val="00A3A6"/>
                </a:solidFill>
                <a:ea typeface="+mj-ea"/>
                <a:cs typeface="+mj-cs"/>
              </a:rPr>
              <a:t>Use Case</a:t>
            </a:r>
          </a:p>
          <a:p>
            <a:pPr algn="ctr"/>
            <a:endParaRPr lang="en-US" sz="4000" b="1" dirty="0">
              <a:solidFill>
                <a:srgbClr val="00A3A6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82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9193459" y="6001259"/>
            <a:ext cx="2534285" cy="337318"/>
          </a:xfrm>
        </p:spPr>
        <p:txBody>
          <a:bodyPr/>
          <a:lstStyle/>
          <a:p>
            <a:fld id="{F5D6E955-890B-4FCD-A3B3-9C02C6C71BBA}" type="slidenum">
              <a:rPr lang="en-US" smtClean="0"/>
              <a:t>8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847" y="1900276"/>
            <a:ext cx="1511565" cy="1259638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464255" y="0"/>
            <a:ext cx="3656844" cy="536098"/>
          </a:xfrm>
          <a:prstGeom prst="rect">
            <a:avLst/>
          </a:prstGeom>
        </p:spPr>
        <p:txBody>
          <a:bodyPr vert="horz" lIns="84476" tIns="42238" rIns="84476" bIns="42238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Use case</a:t>
            </a:r>
            <a:endParaRPr lang="en-US" sz="28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78" y="1267142"/>
            <a:ext cx="1029791" cy="1007108"/>
          </a:xfrm>
          <a:prstGeom prst="rect">
            <a:avLst/>
          </a:prstGeom>
        </p:spPr>
      </p:pic>
      <p:pic>
        <p:nvPicPr>
          <p:cNvPr id="12" name="Image 11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9997" y="501756"/>
            <a:ext cx="1421311" cy="110037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83"/>
          <a:stretch/>
        </p:blipFill>
        <p:spPr>
          <a:xfrm>
            <a:off x="9607109" y="1602126"/>
            <a:ext cx="1569038" cy="58280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9996" y="4197272"/>
            <a:ext cx="1794433" cy="73828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1156" y="2471829"/>
            <a:ext cx="1632114" cy="57124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701" y="3395115"/>
            <a:ext cx="867865" cy="66930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2655" y="5272714"/>
            <a:ext cx="1097947" cy="728544"/>
          </a:xfrm>
          <a:prstGeom prst="rect">
            <a:avLst/>
          </a:prstGeom>
        </p:spPr>
      </p:pic>
      <p:cxnSp>
        <p:nvCxnSpPr>
          <p:cNvPr id="20" name="Connecteur droit avec flèche 19"/>
          <p:cNvCxnSpPr/>
          <p:nvPr/>
        </p:nvCxnSpPr>
        <p:spPr>
          <a:xfrm flipV="1">
            <a:off x="6739628" y="1136082"/>
            <a:ext cx="2594625" cy="1150725"/>
          </a:xfrm>
          <a:prstGeom prst="straightConnector1">
            <a:avLst/>
          </a:prstGeom>
          <a:ln w="98425" cmpd="sng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6793928" y="2037414"/>
            <a:ext cx="2718288" cy="249395"/>
          </a:xfrm>
          <a:prstGeom prst="straightConnector1">
            <a:avLst/>
          </a:prstGeom>
          <a:ln w="98425" cmpd="sng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782564" y="2286808"/>
            <a:ext cx="2729652" cy="558756"/>
          </a:xfrm>
          <a:prstGeom prst="straightConnector1">
            <a:avLst/>
          </a:prstGeom>
          <a:ln w="98425" cmpd="sng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6793928" y="2262758"/>
            <a:ext cx="2806068" cy="1506289"/>
          </a:xfrm>
          <a:prstGeom prst="straightConnector1">
            <a:avLst/>
          </a:prstGeom>
          <a:ln w="98425" cmpd="sng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6793928" y="2262757"/>
            <a:ext cx="2729652" cy="2517321"/>
          </a:xfrm>
          <a:prstGeom prst="straightConnector1">
            <a:avLst/>
          </a:prstGeom>
          <a:ln w="98425" cmpd="sng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6801788" y="2286807"/>
            <a:ext cx="2798209" cy="3313213"/>
          </a:xfrm>
          <a:prstGeom prst="straightConnector1">
            <a:avLst/>
          </a:prstGeom>
          <a:ln w="98425" cmpd="sng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39" y="1079273"/>
            <a:ext cx="1354520" cy="322728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5229242" y="3382558"/>
            <a:ext cx="2020807" cy="433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17" b="1" dirty="0"/>
              <a:t>Energy Balance</a:t>
            </a: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855" y="841204"/>
            <a:ext cx="4399800" cy="479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rille_crops_in_silico_symposium.potx" id="{996EECBD-5484-42CE-A3D4-D011B0C1D199}" vid="{D4CCB832-8803-45B5-9859-1853F8688CE2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rille_crops_in_silico_symposium.potx" id="{996EECBD-5484-42CE-A3D4-D011B0C1D199}" vid="{D642C125-F6B3-4526-9BE0-BB9399218C15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cyrille_crops_in_silico_symposium</Template>
  <TotalTime>5876</TotalTime>
  <Words>1186</Words>
  <Application>Microsoft Office PowerPoint</Application>
  <PresentationFormat>Personnalisé</PresentationFormat>
  <Paragraphs>280</Paragraphs>
  <Slides>31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Times New Roman</vt:lpstr>
      <vt:lpstr>Wingdings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Approach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Become an AM(E)I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Cyrille Ahmed MIDINGOYI</dc:creator>
  <cp:lastModifiedBy>Cyrille Ahmed MIDINGOYI</cp:lastModifiedBy>
  <cp:revision>111</cp:revision>
  <dcterms:created xsi:type="dcterms:W3CDTF">2021-06-05T05:56:44Z</dcterms:created>
  <dcterms:modified xsi:type="dcterms:W3CDTF">2021-06-17T15:07:51Z</dcterms:modified>
</cp:coreProperties>
</file>